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7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739" r:id="rId1"/>
  </p:sldMasterIdLst>
  <p:notesMasterIdLst>
    <p:notesMasterId r:id="rId26"/>
  </p:notesMasterIdLst>
  <p:handoutMasterIdLst>
    <p:handoutMasterId r:id="rId27"/>
  </p:handoutMasterIdLst>
  <p:sldIdLst>
    <p:sldId id="256" r:id="rId2"/>
    <p:sldId id="260" r:id="rId3"/>
    <p:sldId id="351" r:id="rId4"/>
    <p:sldId id="366" r:id="rId5"/>
    <p:sldId id="367" r:id="rId6"/>
    <p:sldId id="368" r:id="rId7"/>
    <p:sldId id="369" r:id="rId8"/>
    <p:sldId id="371" r:id="rId9"/>
    <p:sldId id="372" r:id="rId10"/>
    <p:sldId id="389" r:id="rId11"/>
    <p:sldId id="374" r:id="rId12"/>
    <p:sldId id="375" r:id="rId13"/>
    <p:sldId id="376" r:id="rId14"/>
    <p:sldId id="377" r:id="rId15"/>
    <p:sldId id="378" r:id="rId16"/>
    <p:sldId id="379" r:id="rId17"/>
    <p:sldId id="380" r:id="rId18"/>
    <p:sldId id="382" r:id="rId19"/>
    <p:sldId id="383" r:id="rId20"/>
    <p:sldId id="384" r:id="rId21"/>
    <p:sldId id="385" r:id="rId22"/>
    <p:sldId id="386" r:id="rId23"/>
    <p:sldId id="387" r:id="rId24"/>
    <p:sldId id="388" r:id="rId25"/>
  </p:sldIdLst>
  <p:sldSz cx="12192000" cy="6858000"/>
  <p:notesSz cx="7010400" cy="9296400"/>
  <p:defaultTextStyle>
    <a:defPPr>
      <a:defRPr lang="es-MX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172A"/>
    <a:srgbClr val="DD0548"/>
    <a:srgbClr val="873230"/>
    <a:srgbClr val="8D3736"/>
    <a:srgbClr val="F6DBBC"/>
    <a:srgbClr val="8B261A"/>
    <a:srgbClr val="FAEAD9"/>
    <a:srgbClr val="DA0547"/>
    <a:srgbClr val="863430"/>
    <a:srgbClr val="8832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074" autoAdjust="0"/>
    <p:restoredTop sz="94364" autoAdjust="0"/>
  </p:normalViewPr>
  <p:slideViewPr>
    <p:cSldViewPr showGuides="1">
      <p:cViewPr varScale="1">
        <p:scale>
          <a:sx n="73" d="100"/>
          <a:sy n="73" d="100"/>
        </p:scale>
        <p:origin x="168" y="8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2905285415104601E-2"/>
          <c:y val="2.8736512917751658E-2"/>
          <c:w val="0.95418942916979077"/>
          <c:h val="0.77313417853376309"/>
        </c:manualLayout>
      </c:layout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2° Trimestre </c:v>
                </c:pt>
              </c:strCache>
            </c:strRef>
          </c:tx>
          <c:dPt>
            <c:idx val="0"/>
            <c:bubble3D val="0"/>
            <c:explosion val="4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F668-40E1-93A1-79F2D45B73CE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F668-40E1-93A1-79F2D45B73CE}"/>
              </c:ext>
            </c:extLst>
          </c:dPt>
          <c:dLbls>
            <c:dLbl>
              <c:idx val="0"/>
              <c:layout>
                <c:manualLayout>
                  <c:x val="-0.269526804100503"/>
                  <c:y val="-0.12420060965448283"/>
                </c:manualLayout>
              </c:layout>
              <c:tx>
                <c:rich>
                  <a:bodyPr/>
                  <a:lstStyle/>
                  <a:p>
                    <a:fld id="{E7DEC8DD-27C6-4874-AFCC-06B74CF7F6D6}" type="VALUE">
                      <a:rPr lang="en-US" b="1">
                        <a:solidFill>
                          <a:schemeClr val="tx1"/>
                        </a:solidFill>
                      </a:rPr>
                      <a:pPr/>
                      <a:t>[VALOR]</a:t>
                    </a:fld>
                    <a:endParaRPr lang="es-MX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F668-40E1-93A1-79F2D45B73CE}"/>
                </c:ext>
              </c:extLst>
            </c:dLbl>
            <c:dLbl>
              <c:idx val="1"/>
              <c:layout>
                <c:manualLayout>
                  <c:x val="0.26364255173187701"/>
                  <c:y val="-0.1214448394622819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="1" dirty="0" smtClean="0">
                        <a:solidFill>
                          <a:schemeClr val="tx1"/>
                        </a:solidFill>
                      </a:rPr>
                      <a:t>100%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72774545027737"/>
                      <c:h val="7.60868150066659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F668-40E1-93A1-79F2D45B73C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Hoja1!$A$2:$A$3</c:f>
              <c:strCache>
                <c:ptCount val="2"/>
                <c:pt idx="0">
                  <c:v>Auditoria Superior del Estado </c:v>
                </c:pt>
                <c:pt idx="1">
                  <c:v>Congreso del Estado </c:v>
                </c:pt>
              </c:strCache>
            </c:strRef>
          </c:cat>
          <c:val>
            <c:numRef>
              <c:f>Hoja1!$B$2:$B$3</c:f>
              <c:numCache>
                <c:formatCode>0.00%</c:formatCode>
                <c:ptCount val="2"/>
                <c:pt idx="0">
                  <c:v>1</c:v>
                </c:pt>
                <c:pt idx="1">
                  <c:v>0.98809999999999998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668-40E1-93A1-79F2D45B73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999990548351968E-2"/>
          <c:y val="0.8295814353960671"/>
          <c:w val="0.8890874880629982"/>
          <c:h val="0.1538839434507277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Porcentaje de Cumplimiento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2.9064046172928786E-2"/>
                  <c:y val="-5.6796904109737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6827-4EC9-8CAB-DBC3EF6748C4}"/>
                </c:ext>
              </c:extLst>
            </c:dLbl>
            <c:dLbl>
              <c:idx val="2"/>
              <c:layout>
                <c:manualLayout>
                  <c:x val="0"/>
                  <c:y val="-6.57648363375906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6827-4EC9-8CAB-DBC3EF6748C4}"/>
                </c:ext>
              </c:extLst>
            </c:dLbl>
            <c:dLbl>
              <c:idx val="3"/>
              <c:layout>
                <c:manualLayout>
                  <c:x val="-8.8805781858645609E-17"/>
                  <c:y val="4.78289718818840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6827-4EC9-8CAB-DBC3EF6748C4}"/>
                </c:ext>
              </c:extLst>
            </c:dLbl>
            <c:dLbl>
              <c:idx val="4"/>
              <c:layout>
                <c:manualLayout>
                  <c:x val="2.1798034629696678E-2"/>
                  <c:y val="-5.97862148523551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6827-4EC9-8CAB-DBC3EF6748C4}"/>
                </c:ext>
              </c:extLst>
            </c:dLbl>
            <c:dLbl>
              <c:idx val="5"/>
              <c:layout>
                <c:manualLayout>
                  <c:x val="0"/>
                  <c:y val="2.98931074261775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6827-4EC9-8CAB-DBC3EF6748C4}"/>
                </c:ext>
              </c:extLst>
            </c:dLbl>
            <c:dLbl>
              <c:idx val="6"/>
              <c:layout>
                <c:manualLayout>
                  <c:x val="0"/>
                  <c:y val="-3.88610396540308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6827-4EC9-8CAB-DBC3EF6748C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Hoja1!$A$2:$A$8</c:f>
              <c:strCache>
                <c:ptCount val="7"/>
                <c:pt idx="0">
                  <c:v>DIF Saltillo</c:v>
                </c:pt>
                <c:pt idx="1">
                  <c:v>Dirección de Pensiones Saltillo</c:v>
                </c:pt>
                <c:pt idx="2">
                  <c:v>Instituto Municipal de Cultura Saltillo</c:v>
                </c:pt>
                <c:pt idx="3">
                  <c:v>Instituto Municipal de Planeación Saltillo</c:v>
                </c:pt>
                <c:pt idx="4">
                  <c:v>Instituto Municipal de Transporte Saltillo </c:v>
                </c:pt>
                <c:pt idx="5">
                  <c:v>Consejo Promotor de la Reserva Territorial de Torreón</c:v>
                </c:pt>
                <c:pt idx="6">
                  <c:v>DIF Torreón</c:v>
                </c:pt>
              </c:strCache>
            </c:strRef>
          </c:cat>
          <c:val>
            <c:numRef>
              <c:f>Hoja1!$B$2:$B$8</c:f>
              <c:numCache>
                <c:formatCode>0.00%</c:formatCode>
                <c:ptCount val="7"/>
                <c:pt idx="0">
                  <c:v>1</c:v>
                </c:pt>
                <c:pt idx="1">
                  <c:v>0.9375</c:v>
                </c:pt>
                <c:pt idx="2">
                  <c:v>0.50780000000000003</c:v>
                </c:pt>
                <c:pt idx="3">
                  <c:v>0.92969999999999997</c:v>
                </c:pt>
                <c:pt idx="4">
                  <c:v>0.96089999999999998</c:v>
                </c:pt>
                <c:pt idx="5">
                  <c:v>0.96089999999999998</c:v>
                </c:pt>
                <c:pt idx="6">
                  <c:v>0.97660000000000002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FDCB-4062-BF65-185FB03A6A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91309328"/>
        <c:axId val="-291319120"/>
      </c:lineChart>
      <c:catAx>
        <c:axId val="-291309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291319120"/>
        <c:crosses val="autoZero"/>
        <c:auto val="1"/>
        <c:lblAlgn val="ctr"/>
        <c:lblOffset val="100"/>
        <c:noMultiLvlLbl val="0"/>
      </c:catAx>
      <c:valAx>
        <c:axId val="-291319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291309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4.836131308200175E-3"/>
                  <c:y val="-6.27755108189485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175E-4359-8D6A-2C2E0C8BE22D}"/>
                </c:ext>
              </c:extLst>
            </c:dLbl>
            <c:dLbl>
              <c:idx val="1"/>
              <c:layout>
                <c:manualLayout>
                  <c:x val="4.5943247427901658E-2"/>
                  <c:y val="2.98931003899753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175E-4359-8D6A-2C2E0C8BE22D}"/>
                </c:ext>
              </c:extLst>
            </c:dLbl>
            <c:dLbl>
              <c:idx val="4"/>
              <c:layout>
                <c:manualLayout>
                  <c:x val="-9.6722626164003501E-3"/>
                  <c:y val="7.17434409359412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175E-4359-8D6A-2C2E0C8BE22D}"/>
                </c:ext>
              </c:extLst>
            </c:dLbl>
            <c:dLbl>
              <c:idx val="5"/>
              <c:layout>
                <c:manualLayout>
                  <c:x val="-1.2090328270500437E-2"/>
                  <c:y val="-5.97862007799510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175E-4359-8D6A-2C2E0C8BE22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Hoja1!$A$2:$A$7</c:f>
              <c:strCache>
                <c:ptCount val="6"/>
                <c:pt idx="0">
                  <c:v>Sindicato DIF</c:v>
                </c:pt>
                <c:pt idx="1">
                  <c:v>Sindicato Único de Empleados al Servicio R. Aytoo. Torreón</c:v>
                </c:pt>
                <c:pt idx="2">
                  <c:v>Sindicato Único de Trabajadores al servicio del Municipio de San Pedro</c:v>
                </c:pt>
                <c:pt idx="3">
                  <c:v>SNTE 35</c:v>
                </c:pt>
                <c:pt idx="4">
                  <c:v>SNTE 38</c:v>
                </c:pt>
                <c:pt idx="5">
                  <c:v>SUTGE</c:v>
                </c:pt>
              </c:strCache>
            </c:strRef>
          </c:cat>
          <c:val>
            <c:numRef>
              <c:f>Hoja1!$B$2:$B$7</c:f>
              <c:numCache>
                <c:formatCode>0.00%</c:formatCode>
                <c:ptCount val="6"/>
                <c:pt idx="0">
                  <c:v>0.81030000000000002</c:v>
                </c:pt>
                <c:pt idx="1">
                  <c:v>0.51719999999999999</c:v>
                </c:pt>
                <c:pt idx="2">
                  <c:v>0.48280000000000001</c:v>
                </c:pt>
                <c:pt idx="3">
                  <c:v>0.2414</c:v>
                </c:pt>
                <c:pt idx="4">
                  <c:v>0.81030000000000002</c:v>
                </c:pt>
                <c:pt idx="5">
                  <c:v>0.56899999999999995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984F-451A-989F-F6924ABD9E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91306064"/>
        <c:axId val="-291308784"/>
      </c:lineChart>
      <c:catAx>
        <c:axId val="-291306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291308784"/>
        <c:crosses val="autoZero"/>
        <c:auto val="1"/>
        <c:lblAlgn val="ctr"/>
        <c:lblOffset val="100"/>
        <c:noMultiLvlLbl val="0"/>
      </c:catAx>
      <c:valAx>
        <c:axId val="-291308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2913060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1er. Trimestre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2"/>
              <c:layout>
                <c:manualLayout>
                  <c:x val="0"/>
                  <c:y val="-0.1241295456337350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0EB6-4EE8-B8DB-8C2F01C7D1AB}"/>
                </c:ext>
              </c:extLst>
            </c:dLbl>
            <c:dLbl>
              <c:idx val="3"/>
              <c:layout>
                <c:manualLayout>
                  <c:x val="0"/>
                  <c:y val="-7.86153789013655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EB6-4EE8-B8DB-8C2F01C7D1A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Hoja1!$A$2:$A$6</c:f>
              <c:strCache>
                <c:ptCount val="5"/>
                <c:pt idx="0">
                  <c:v>Centro Cultural Arocena Laguna A.C.</c:v>
                </c:pt>
                <c:pt idx="1">
                  <c:v>Artesénica</c:v>
                </c:pt>
                <c:pt idx="2">
                  <c:v>Cluster</c:v>
                </c:pt>
                <c:pt idx="3">
                  <c:v>Centro De Rehabilitación Infantil Teleton Coahuila (CRIT)</c:v>
                </c:pt>
                <c:pt idx="4">
                  <c:v>Teatro Nazas</c:v>
                </c:pt>
              </c:strCache>
            </c:strRef>
          </c:cat>
          <c:val>
            <c:numRef>
              <c:f>Hoja1!$B$2:$B$6</c:f>
              <c:numCache>
                <c:formatCode>0%</c:formatCode>
                <c:ptCount val="5"/>
                <c:pt idx="0">
                  <c:v>1</c:v>
                </c:pt>
                <c:pt idx="1">
                  <c:v>0.5</c:v>
                </c:pt>
                <c:pt idx="2">
                  <c:v>0.86670000000000003</c:v>
                </c:pt>
                <c:pt idx="3" formatCode="0.00%">
                  <c:v>0.9667</c:v>
                </c:pt>
                <c:pt idx="4" formatCode="0.00%">
                  <c:v>0.9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8CC8-4A39-A849-7E7C657DBA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91310416"/>
        <c:axId val="-291316400"/>
      </c:lineChart>
      <c:catAx>
        <c:axId val="-291310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291316400"/>
        <c:crosses val="autoZero"/>
        <c:auto val="1"/>
        <c:lblAlgn val="ctr"/>
        <c:lblOffset val="100"/>
        <c:noMultiLvlLbl val="0"/>
      </c:catAx>
      <c:valAx>
        <c:axId val="-2913164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291310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2° Trimestre 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A9E-4080-B253-30D295D4F272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A9E-4080-B253-30D295D4F27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Hoja1!$A$2:$A$3</c:f>
              <c:strCache>
                <c:ptCount val="2"/>
                <c:pt idx="0">
                  <c:v>Poder Judicial </c:v>
                </c:pt>
                <c:pt idx="1">
                  <c:v>Tribunal de Conciliación y Arbitraje</c:v>
                </c:pt>
              </c:strCache>
            </c:strRef>
          </c:cat>
          <c:val>
            <c:numRef>
              <c:f>Hoja1!$B$2:$B$3</c:f>
              <c:numCache>
                <c:formatCode>0.00%</c:formatCode>
                <c:ptCount val="2"/>
                <c:pt idx="0">
                  <c:v>1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A9E-4080-B253-30D295D4F2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545236803753829"/>
          <c:y val="5.0451022011199526E-2"/>
          <c:w val="0.80134870635288891"/>
          <c:h val="0.52537607907113637"/>
        </c:manualLayout>
      </c:layout>
      <c:lineChart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Porcentaje de Cumplimiento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0"/>
                  <c:y val="4.64129716581198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7B2B-4D45-973D-E97125914DEB}"/>
                </c:ext>
              </c:extLst>
            </c:dLbl>
            <c:dLbl>
              <c:idx val="1"/>
              <c:layout>
                <c:manualLayout>
                  <c:x val="-7.6079992306041041E-17"/>
                  <c:y val="-4.64129716581198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7B2B-4D45-973D-E97125914DEB}"/>
                </c:ext>
              </c:extLst>
            </c:dLbl>
            <c:dLbl>
              <c:idx val="2"/>
              <c:layout>
                <c:manualLayout>
                  <c:x val="0"/>
                  <c:y val="4.64129716581198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7B2B-4D45-973D-E97125914DEB}"/>
                </c:ext>
              </c:extLst>
            </c:dLbl>
            <c:dLbl>
              <c:idx val="3"/>
              <c:layout>
                <c:manualLayout>
                  <c:x val="2.0749328505982995E-3"/>
                  <c:y val="-5.56955659897438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7B2B-4D45-973D-E97125914DEB}"/>
                </c:ext>
              </c:extLst>
            </c:dLbl>
            <c:dLbl>
              <c:idx val="4"/>
              <c:layout>
                <c:manualLayout>
                  <c:x val="1.4524529954187945E-2"/>
                  <c:y val="-2.16593867737892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50FA-4251-91F2-B5B3532DE053}"/>
                </c:ext>
              </c:extLst>
            </c:dLbl>
            <c:dLbl>
              <c:idx val="6"/>
              <c:layout>
                <c:manualLayout>
                  <c:x val="0"/>
                  <c:y val="-3.4036179215954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50FA-4251-91F2-B5B3532DE05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Hoja1!$A$2:$A$8</c:f>
              <c:strCache>
                <c:ptCount val="7"/>
                <c:pt idx="0">
                  <c:v>Despacho del Titular de Ejecutivo</c:v>
                </c:pt>
                <c:pt idx="1">
                  <c:v>Dirección de Pensiones para los Trabajadores del Estado</c:v>
                </c:pt>
                <c:pt idx="2">
                  <c:v>Secetaría de Seguridad Pública</c:v>
                </c:pt>
                <c:pt idx="3">
                  <c:v>Secretaría de Cultura</c:v>
                </c:pt>
                <c:pt idx="4">
                  <c:v>Secretaría de Desarrollo Rural</c:v>
                </c:pt>
                <c:pt idx="5">
                  <c:v>Secretaría de Economía</c:v>
                </c:pt>
                <c:pt idx="6">
                  <c:v>Secretaría de Educación</c:v>
                </c:pt>
              </c:strCache>
            </c:strRef>
          </c:cat>
          <c:val>
            <c:numRef>
              <c:f>Hoja1!$B$2:$B$8</c:f>
              <c:numCache>
                <c:formatCode>0.00%</c:formatCode>
                <c:ptCount val="7"/>
                <c:pt idx="0">
                  <c:v>0.98509999999999998</c:v>
                </c:pt>
                <c:pt idx="1">
                  <c:v>0.99219999999999997</c:v>
                </c:pt>
                <c:pt idx="2">
                  <c:v>0.98509999999999998</c:v>
                </c:pt>
                <c:pt idx="3">
                  <c:v>0.98509999999999998</c:v>
                </c:pt>
                <c:pt idx="4">
                  <c:v>0.97760000000000002</c:v>
                </c:pt>
                <c:pt idx="5">
                  <c:v>1</c:v>
                </c:pt>
                <c:pt idx="6">
                  <c:v>0.97699999999999998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C45B-4548-8636-3B168BE41D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374991440"/>
        <c:axId val="-374986000"/>
      </c:lineChart>
      <c:catAx>
        <c:axId val="-374991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374986000"/>
        <c:crosses val="autoZero"/>
        <c:auto val="1"/>
        <c:lblAlgn val="ctr"/>
        <c:lblOffset val="100"/>
        <c:noMultiLvlLbl val="0"/>
      </c:catAx>
      <c:valAx>
        <c:axId val="-3749860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MX"/>
            </a:p>
          </c:txPr>
        </c:title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3749914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Porcentaje de Cumplimiento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Hoja1!$A$2:$A$9</c:f>
              <c:strCache>
                <c:ptCount val="8"/>
                <c:pt idx="0">
                  <c:v>Administración Fiscal General</c:v>
                </c:pt>
                <c:pt idx="1">
                  <c:v>Centro Cultural Vito Alessio Robles.</c:v>
                </c:pt>
                <c:pt idx="2">
                  <c:v>Centro de Empoderamiento y Justicia de la Mujer</c:v>
                </c:pt>
                <c:pt idx="3">
                  <c:v>Colegio de Bachilleres de Coahuila (COBAC)</c:v>
                </c:pt>
                <c:pt idx="4">
                  <c:v>Colegio de Educación Profesional Técnica del Estado de Coahuila (CONALEP)</c:v>
                </c:pt>
                <c:pt idx="5">
                  <c:v>Colegio de Estudios Cientificos y Tecnologícos (CECYTEC)</c:v>
                </c:pt>
                <c:pt idx="6">
                  <c:v>Comisión de Busqueda del Estado de Coahuila de Zaragoza</c:v>
                </c:pt>
                <c:pt idx="7">
                  <c:v>Comisión Estatal de Aguas y Saneamiento (CEAS)</c:v>
                </c:pt>
              </c:strCache>
            </c:strRef>
          </c:cat>
          <c:val>
            <c:numRef>
              <c:f>Hoja1!$B$2:$B$9</c:f>
              <c:numCache>
                <c:formatCode>0.00%</c:formatCode>
                <c:ptCount val="8"/>
                <c:pt idx="0">
                  <c:v>1</c:v>
                </c:pt>
                <c:pt idx="1">
                  <c:v>0.99250000000000005</c:v>
                </c:pt>
                <c:pt idx="2">
                  <c:v>99.27</c:v>
                </c:pt>
                <c:pt idx="3">
                  <c:v>0.9667</c:v>
                </c:pt>
                <c:pt idx="4">
                  <c:v>0.94589999999999996</c:v>
                </c:pt>
                <c:pt idx="5">
                  <c:v>0.98509999999999998</c:v>
                </c:pt>
                <c:pt idx="6">
                  <c:v>0.97009999999999996</c:v>
                </c:pt>
                <c:pt idx="7" formatCode="0%">
                  <c:v>0.95250000000000001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33C7-4589-83C2-BA5F62831F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374982192"/>
        <c:axId val="-374990896"/>
      </c:lineChart>
      <c:catAx>
        <c:axId val="-374982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374990896"/>
        <c:crosses val="autoZero"/>
        <c:auto val="1"/>
        <c:lblAlgn val="ctr"/>
        <c:lblOffset val="100"/>
        <c:noMultiLvlLbl val="0"/>
      </c:catAx>
      <c:valAx>
        <c:axId val="-3749908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374982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465945342292413"/>
          <c:y val="5.2289562573363445E-2"/>
          <c:w val="0.80486150889439412"/>
          <c:h val="0.38072004345196214"/>
        </c:manualLayout>
      </c:layout>
      <c:lineChart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Porcentaje de Cumplimiento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1"/>
              <c:layout>
                <c:manualLayout>
                  <c:x val="-4.8100716082051492E-2"/>
                  <c:y val="5.87897641002851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467D-47F4-8D79-C01B8A20B07B}"/>
                </c:ext>
              </c:extLst>
            </c:dLbl>
            <c:dLbl>
              <c:idx val="2"/>
              <c:layout>
                <c:manualLayout>
                  <c:x val="-2.7486123475458077E-2"/>
                  <c:y val="-4.13705747372377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41D9-4EFE-A421-B3D00BD49A15}"/>
                </c:ext>
              </c:extLst>
            </c:dLbl>
            <c:dLbl>
              <c:idx val="4"/>
              <c:layout>
                <c:manualLayout>
                  <c:x val="-8.3984407091084268E-17"/>
                  <c:y val="5.22575680891423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41D9-4EFE-A421-B3D00BD49A15}"/>
                </c:ext>
              </c:extLst>
            </c:dLbl>
            <c:dLbl>
              <c:idx val="5"/>
              <c:layout>
                <c:manualLayout>
                  <c:x val="2.2905102896214995E-3"/>
                  <c:y val="-5.22575680891423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41D9-4EFE-A421-B3D00BD49A15}"/>
                </c:ext>
              </c:extLst>
            </c:dLbl>
            <c:dLbl>
              <c:idx val="6"/>
              <c:layout>
                <c:manualLayout>
                  <c:x val="-1.3743061737729165E-2"/>
                  <c:y val="5.66123654299042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467D-47F4-8D79-C01B8A20B07B}"/>
                </c:ext>
              </c:extLst>
            </c:dLbl>
            <c:dLbl>
              <c:idx val="7"/>
              <c:layout>
                <c:manualLayout>
                  <c:x val="-1.6796881418216854E-16"/>
                  <c:y val="-3.70157773964758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467D-47F4-8D79-C01B8A20B07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Hoja1!$A$2:$A$9</c:f>
              <c:strCache>
                <c:ptCount val="8"/>
                <c:pt idx="0">
                  <c:v>Instituto Tecnológico de Estudios Superiores de Ciudad Acuña</c:v>
                </c:pt>
                <c:pt idx="1">
                  <c:v>Instituto Tecnologico de Estudios Superiores de la Región Carbonifera</c:v>
                </c:pt>
                <c:pt idx="2">
                  <c:v>Instituto Tecnológico Superior de Melchor Múzquiz</c:v>
                </c:pt>
                <c:pt idx="3">
                  <c:v>Instituto Tecnológico Superior de Monclova</c:v>
                </c:pt>
                <c:pt idx="4">
                  <c:v>Instituto Tecnológico Superior de San Pedro</c:v>
                </c:pt>
                <c:pt idx="5">
                  <c:v>Universidad Autonoma de Coahuila </c:v>
                </c:pt>
                <c:pt idx="6">
                  <c:v>Universidad Politécnica de la Región Laguna</c:v>
                </c:pt>
                <c:pt idx="7">
                  <c:v>Universidad Politécnica de Monclova-Frontera</c:v>
                </c:pt>
              </c:strCache>
            </c:strRef>
          </c:cat>
          <c:val>
            <c:numRef>
              <c:f>Hoja1!$B$2:$B$9</c:f>
              <c:numCache>
                <c:formatCode>0.00%</c:formatCode>
                <c:ptCount val="8"/>
                <c:pt idx="0">
                  <c:v>0.98670000000000002</c:v>
                </c:pt>
                <c:pt idx="1">
                  <c:v>0.98670000000000002</c:v>
                </c:pt>
                <c:pt idx="2" formatCode="0%">
                  <c:v>0.96</c:v>
                </c:pt>
                <c:pt idx="3">
                  <c:v>0.94</c:v>
                </c:pt>
                <c:pt idx="4">
                  <c:v>0.97330000000000005</c:v>
                </c:pt>
                <c:pt idx="5" formatCode="0%">
                  <c:v>0.9667</c:v>
                </c:pt>
                <c:pt idx="6" formatCode="0%">
                  <c:v>0.96</c:v>
                </c:pt>
                <c:pt idx="7">
                  <c:v>0.94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CB4D-4ECC-96E6-FD5D0903A1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374993072"/>
        <c:axId val="-374987088"/>
      </c:lineChart>
      <c:catAx>
        <c:axId val="-374993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374987088"/>
        <c:crosses val="autoZero"/>
        <c:auto val="1"/>
        <c:lblAlgn val="ctr"/>
        <c:lblOffset val="100"/>
        <c:noMultiLvlLbl val="0"/>
      </c:catAx>
      <c:valAx>
        <c:axId val="-374987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374993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8076295995971585"/>
          <c:y val="0.93316277615244392"/>
          <c:w val="0.51923704004028415"/>
          <c:h val="6.683722384755602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Municipios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2.2360225700949468E-3"/>
                  <c:y val="-5.00585768561199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A275-43A2-B574-A9C6CECD5161}"/>
                </c:ext>
              </c:extLst>
            </c:dLbl>
            <c:dLbl>
              <c:idx val="1"/>
              <c:layout>
                <c:manualLayout>
                  <c:x val="2.236022570094906E-3"/>
                  <c:y val="6.95258011890554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275-43A2-B574-A9C6CECD5161}"/>
                </c:ext>
              </c:extLst>
            </c:dLbl>
            <c:dLbl>
              <c:idx val="2"/>
              <c:layout>
                <c:manualLayout>
                  <c:x val="-2.236022570094988E-3"/>
                  <c:y val="-5.84016729988065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A275-43A2-B574-A9C6CECD5161}"/>
                </c:ext>
              </c:extLst>
            </c:dLbl>
            <c:dLbl>
              <c:idx val="3"/>
              <c:layout>
                <c:manualLayout>
                  <c:x val="2.236022570094906E-3"/>
                  <c:y val="5.28396089036820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A275-43A2-B574-A9C6CECD5161}"/>
                </c:ext>
              </c:extLst>
            </c:dLbl>
            <c:dLbl>
              <c:idx val="4"/>
              <c:layout>
                <c:manualLayout>
                  <c:x val="8.9440902803796241E-3"/>
                  <c:y val="-5.00585768561199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A275-43A2-B574-A9C6CECD5161}"/>
                </c:ext>
              </c:extLst>
            </c:dLbl>
            <c:dLbl>
              <c:idx val="5"/>
              <c:layout>
                <c:manualLayout>
                  <c:x val="2.236022570094906E-3"/>
                  <c:y val="5.00585768561198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A275-43A2-B574-A9C6CECD5161}"/>
                </c:ext>
              </c:extLst>
            </c:dLbl>
            <c:dLbl>
              <c:idx val="6"/>
              <c:layout>
                <c:manualLayout>
                  <c:x val="-4.472045140189812E-3"/>
                  <c:y val="-5.28396089036821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AA70-459F-8C0F-1B5D2DF7AA5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Hoja1!$A$2:$A$8</c:f>
              <c:strCache>
                <c:ptCount val="7"/>
                <c:pt idx="0">
                  <c:v>Abasolo</c:v>
                </c:pt>
                <c:pt idx="1">
                  <c:v>Acuña</c:v>
                </c:pt>
                <c:pt idx="2">
                  <c:v>Allende</c:v>
                </c:pt>
                <c:pt idx="3">
                  <c:v>Arteaga</c:v>
                </c:pt>
                <c:pt idx="4">
                  <c:v>Candela</c:v>
                </c:pt>
                <c:pt idx="5">
                  <c:v>Castaños</c:v>
                </c:pt>
                <c:pt idx="6">
                  <c:v>Cuatro Ciénegas</c:v>
                </c:pt>
              </c:strCache>
            </c:strRef>
          </c:cat>
          <c:val>
            <c:numRef>
              <c:f>Hoja1!$B$2:$B$8</c:f>
              <c:numCache>
                <c:formatCode>0.00%</c:formatCode>
                <c:ptCount val="7"/>
                <c:pt idx="0">
                  <c:v>0.93179999999999996</c:v>
                </c:pt>
                <c:pt idx="1">
                  <c:v>0.73860000000000003</c:v>
                </c:pt>
                <c:pt idx="2">
                  <c:v>0.98299999999999998</c:v>
                </c:pt>
                <c:pt idx="3">
                  <c:v>0.97160000000000002</c:v>
                </c:pt>
                <c:pt idx="4">
                  <c:v>0.54549999999999998</c:v>
                </c:pt>
                <c:pt idx="5">
                  <c:v>0.90339999999999998</c:v>
                </c:pt>
                <c:pt idx="6">
                  <c:v>0.97729999999999995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4FC-4018-A472-F0371D6F29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374979472"/>
        <c:axId val="-374978928"/>
      </c:lineChart>
      <c:catAx>
        <c:axId val="-374979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374978928"/>
        <c:crosses val="autoZero"/>
        <c:auto val="1"/>
        <c:lblAlgn val="ctr"/>
        <c:lblOffset val="100"/>
        <c:noMultiLvlLbl val="0"/>
      </c:catAx>
      <c:valAx>
        <c:axId val="-374978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374979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Porcentaje de Cumplimiento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1.4216035987092883E-2"/>
                  <c:y val="6.24892851464030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7041-4F2A-BF43-A72A291A98FE}"/>
                </c:ext>
              </c:extLst>
            </c:dLbl>
            <c:dLbl>
              <c:idx val="1"/>
              <c:layout>
                <c:manualLayout>
                  <c:x val="0"/>
                  <c:y val="-4.27558266791179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28F2-4611-8C7B-8CA487429116}"/>
                </c:ext>
              </c:extLst>
            </c:dLbl>
            <c:dLbl>
              <c:idx val="3"/>
              <c:layout>
                <c:manualLayout>
                  <c:x val="4.738678662364295E-3"/>
                  <c:y val="-3.28890974454753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7041-4F2A-BF43-A72A291A98FE}"/>
                </c:ext>
              </c:extLst>
            </c:dLbl>
            <c:dLbl>
              <c:idx val="4"/>
              <c:layout>
                <c:manualLayout>
                  <c:x val="-1.895471464945718E-2"/>
                  <c:y val="5.26225559127605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7041-4F2A-BF43-A72A291A98FE}"/>
                </c:ext>
              </c:extLst>
            </c:dLbl>
            <c:dLbl>
              <c:idx val="5"/>
              <c:layout>
                <c:manualLayout>
                  <c:x val="-4.7386786623644685E-3"/>
                  <c:y val="3.61780071900228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7041-4F2A-BF43-A72A291A98F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Hoja1!$A$2:$A$8</c:f>
              <c:strCache>
                <c:ptCount val="7"/>
                <c:pt idx="0">
                  <c:v>COCCAM</c:v>
                </c:pt>
                <c:pt idx="1">
                  <c:v>Comisión de Derechos Humanos del Estado de Coahuila (CDHEC)</c:v>
                </c:pt>
                <c:pt idx="2">
                  <c:v>Fiscalía General de Justicia del Estado de Coahuila</c:v>
                </c:pt>
                <c:pt idx="3">
                  <c:v>Instituto Coahuilense de Acceso a la Información (ICAI)</c:v>
                </c:pt>
                <c:pt idx="4">
                  <c:v>Instituto Estatal Electoral (IEC)</c:v>
                </c:pt>
                <c:pt idx="5">
                  <c:v>Tribunal de Justicia Administrativa</c:v>
                </c:pt>
                <c:pt idx="6">
                  <c:v>Tribunal Electoral de Coahuila</c:v>
                </c:pt>
              </c:strCache>
            </c:strRef>
          </c:cat>
          <c:val>
            <c:numRef>
              <c:f>Hoja1!$B$2:$B$8</c:f>
              <c:numCache>
                <c:formatCode>0.00%</c:formatCode>
                <c:ptCount val="7"/>
                <c:pt idx="0">
                  <c:v>0.98240000000000005</c:v>
                </c:pt>
                <c:pt idx="1">
                  <c:v>1</c:v>
                </c:pt>
                <c:pt idx="2">
                  <c:v>0.96</c:v>
                </c:pt>
                <c:pt idx="3" formatCode="0%">
                  <c:v>1</c:v>
                </c:pt>
                <c:pt idx="4">
                  <c:v>1</c:v>
                </c:pt>
                <c:pt idx="5">
                  <c:v>0.98750000000000004</c:v>
                </c:pt>
                <c:pt idx="6" formatCode="0%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30E0-4436-B4AD-E0A1ED887B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374992528"/>
        <c:axId val="-374978384"/>
      </c:lineChart>
      <c:catAx>
        <c:axId val="-374992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374978384"/>
        <c:crosses val="autoZero"/>
        <c:auto val="1"/>
        <c:lblAlgn val="ctr"/>
        <c:lblOffset val="100"/>
        <c:noMultiLvlLbl val="0"/>
      </c:catAx>
      <c:valAx>
        <c:axId val="-374978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3749925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66555212553362"/>
          <c:y val="2.3006868284476328E-2"/>
          <c:w val="0.82593796412214338"/>
          <c:h val="0.74147465757772946"/>
        </c:manualLayout>
      </c:layout>
      <c:line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Porcentaje de Cumplimiento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2.4688382075068235E-3"/>
                  <c:y val="7.24373879092798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071A-48B9-B963-3D4C5557986A}"/>
                </c:ext>
              </c:extLst>
            </c:dLbl>
            <c:dLbl>
              <c:idx val="1"/>
              <c:layout>
                <c:manualLayout>
                  <c:x val="-7.4065146225204704E-3"/>
                  <c:y val="-3.77934197787547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71A-48B9-B963-3D4C5557986A}"/>
                </c:ext>
              </c:extLst>
            </c:dLbl>
            <c:dLbl>
              <c:idx val="3"/>
              <c:layout>
                <c:manualLayout>
                  <c:x val="4.9376764150135559E-3"/>
                  <c:y val="-4.09428714269843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E2E4-4E9B-8AB3-3C2D18A5476E}"/>
                </c:ext>
              </c:extLst>
            </c:dLbl>
            <c:dLbl>
              <c:idx val="4"/>
              <c:layout>
                <c:manualLayout>
                  <c:x val="-1.4813029245040941E-2"/>
                  <c:y val="5.983958131636155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96.32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071A-48B9-B963-3D4C5557986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Hoja1!$A$2:$A$6</c:f>
              <c:strCache>
                <c:ptCount val="5"/>
                <c:pt idx="0">
                  <c:v>UDC</c:v>
                </c:pt>
                <c:pt idx="1">
                  <c:v>PRI</c:v>
                </c:pt>
                <c:pt idx="2">
                  <c:v>PAN</c:v>
                </c:pt>
                <c:pt idx="3">
                  <c:v>Partido Morena</c:v>
                </c:pt>
                <c:pt idx="4">
                  <c:v>Partido Verde</c:v>
                </c:pt>
              </c:strCache>
            </c:strRef>
          </c:cat>
          <c:val>
            <c:numRef>
              <c:f>Hoja1!$B$2:$B$6</c:f>
              <c:numCache>
                <c:formatCode>0.00%</c:formatCode>
                <c:ptCount val="5"/>
                <c:pt idx="0">
                  <c:v>0.98529999999999995</c:v>
                </c:pt>
                <c:pt idx="1">
                  <c:v>0.96319999999999995</c:v>
                </c:pt>
                <c:pt idx="2">
                  <c:v>0.98529999999999995</c:v>
                </c:pt>
                <c:pt idx="3">
                  <c:v>0.51470000000000005</c:v>
                </c:pt>
                <c:pt idx="4">
                  <c:v>0.5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071A-48B9-B963-3D4C555798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374990352"/>
        <c:axId val="-374989808"/>
      </c:lineChart>
      <c:catAx>
        <c:axId val="-374990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374989808"/>
        <c:crosses val="autoZero"/>
        <c:auto val="1"/>
        <c:lblAlgn val="ctr"/>
        <c:lblOffset val="100"/>
        <c:noMultiLvlLbl val="0"/>
      </c:catAx>
      <c:valAx>
        <c:axId val="-3749898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3749903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4.5725372077999586E-2"/>
                  <c:y val="4.95071697686611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695F-4F5D-A6B6-459049EDF3AE}"/>
                </c:ext>
              </c:extLst>
            </c:dLbl>
            <c:dLbl>
              <c:idx val="1"/>
              <c:layout>
                <c:manualLayout>
                  <c:x val="-2.1773986703809314E-3"/>
                  <c:y val="-7.4260754652991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695F-4F5D-A6B6-459049EDF3AE}"/>
                </c:ext>
              </c:extLst>
            </c:dLbl>
            <c:dLbl>
              <c:idx val="2"/>
              <c:layout>
                <c:manualLayout>
                  <c:x val="0"/>
                  <c:y val="6.49781603213678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695F-4F5D-A6B6-459049EDF3AE}"/>
                </c:ext>
              </c:extLst>
            </c:dLbl>
            <c:dLbl>
              <c:idx val="3"/>
              <c:layout>
                <c:manualLayout>
                  <c:x val="-4.3547973407618628E-3"/>
                  <c:y val="-7.11665565424504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695F-4F5D-A6B6-459049EDF3AE}"/>
                </c:ext>
              </c:extLst>
            </c:dLbl>
            <c:dLbl>
              <c:idx val="4"/>
              <c:layout>
                <c:manualLayout>
                  <c:x val="-1.0886993351904817E-2"/>
                  <c:y val="6.49781603213678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695F-4F5D-A6B6-459049EDF3AE}"/>
                </c:ext>
              </c:extLst>
            </c:dLbl>
            <c:dLbl>
              <c:idx val="5"/>
              <c:layout>
                <c:manualLayout>
                  <c:x val="4.3547973407618628E-3"/>
                  <c:y val="-7.11665565424504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695F-4F5D-A6B6-459049EDF3AE}"/>
                </c:ext>
              </c:extLst>
            </c:dLbl>
            <c:dLbl>
              <c:idx val="7"/>
              <c:layout>
                <c:manualLayout>
                  <c:x val="0"/>
                  <c:y val="-7.73549527635331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695F-4F5D-A6B6-459049EDF3A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Hoja1!$A$2:$A$9</c:f>
              <c:strCache>
                <c:ptCount val="8"/>
                <c:pt idx="0">
                  <c:v>Aguas de Saltillo</c:v>
                </c:pt>
                <c:pt idx="1">
                  <c:v>Compañía de Aguas de Ramos Arizpe</c:v>
                </c:pt>
                <c:pt idx="2">
                  <c:v>Sistema Intermunicipal de Aguas y Saneamiento de Acuña</c:v>
                </c:pt>
                <c:pt idx="3">
                  <c:v>Sistema Intermunicipal de Aguas y Saneamiento de Allende</c:v>
                </c:pt>
                <c:pt idx="4">
                  <c:v>Sistema Intermunicipal de Aguas y Saneamiento de Arteaga</c:v>
                </c:pt>
                <c:pt idx="5">
                  <c:v>Sistema Intermunicipal de Aguas y Saneamiento de Cuatrociénegas</c:v>
                </c:pt>
                <c:pt idx="6">
                  <c:v>Sistema Intermunicipal de Aguas y Saneamiento de General Cepeda</c:v>
                </c:pt>
                <c:pt idx="7">
                  <c:v>Sistema Intermunicipal de Aguas y Saneamiento de Francisco I. Madero</c:v>
                </c:pt>
              </c:strCache>
            </c:strRef>
          </c:cat>
          <c:val>
            <c:numRef>
              <c:f>Hoja1!$B$2:$B$9</c:f>
              <c:numCache>
                <c:formatCode>0.00%</c:formatCode>
                <c:ptCount val="8"/>
                <c:pt idx="0">
                  <c:v>0.94930000000000003</c:v>
                </c:pt>
                <c:pt idx="1">
                  <c:v>0.92749999999999999</c:v>
                </c:pt>
                <c:pt idx="2">
                  <c:v>0.5</c:v>
                </c:pt>
                <c:pt idx="3">
                  <c:v>0.94930000000000003</c:v>
                </c:pt>
                <c:pt idx="4">
                  <c:v>0.94199999999999995</c:v>
                </c:pt>
                <c:pt idx="5">
                  <c:v>0.96379999999999999</c:v>
                </c:pt>
                <c:pt idx="6" formatCode="0%">
                  <c:v>0.8478</c:v>
                </c:pt>
                <c:pt idx="7">
                  <c:v>0.68120000000000003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AD60-4247-BCBC-33CCE7B87B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374986544"/>
        <c:axId val="-291316944"/>
      </c:lineChart>
      <c:catAx>
        <c:axId val="-374986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291316944"/>
        <c:crosses val="autoZero"/>
        <c:auto val="1"/>
        <c:lblAlgn val="ctr"/>
        <c:lblOffset val="100"/>
        <c:noMultiLvlLbl val="0"/>
      </c:catAx>
      <c:valAx>
        <c:axId val="-291316944"/>
        <c:scaling>
          <c:orientation val="minMax"/>
        </c:scaling>
        <c:delete val="0"/>
        <c:axPos val="l"/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-3749865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929ABC5-BE0A-48D1-99B1-40BFD4188B23}" type="datetimeFigureOut">
              <a:rPr lang="es-MX"/>
              <a:pPr>
                <a:defRPr/>
              </a:pPr>
              <a:t>04/11/2022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EBFDB97-53F6-4603-93BC-7F2E5EBA15EA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498666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s-MX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s-MX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6400" y="696913"/>
            <a:ext cx="61976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MX" noProof="0"/>
              <a:t>Click to edit Master text styles</a:t>
            </a:r>
          </a:p>
          <a:p>
            <a:pPr lvl="1"/>
            <a:r>
              <a:rPr lang="en-US" altLang="es-MX" noProof="0"/>
              <a:t>Second level</a:t>
            </a:r>
          </a:p>
          <a:p>
            <a:pPr lvl="2"/>
            <a:r>
              <a:rPr lang="en-US" altLang="es-MX" noProof="0"/>
              <a:t>Third level</a:t>
            </a:r>
          </a:p>
          <a:p>
            <a:pPr lvl="3"/>
            <a:r>
              <a:rPr lang="en-US" altLang="es-MX" noProof="0"/>
              <a:t>Fourth level</a:t>
            </a:r>
          </a:p>
          <a:p>
            <a:pPr lvl="4"/>
            <a:r>
              <a:rPr lang="en-US" altLang="es-MX" noProof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s-MX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210109F-B72E-4F37-ACDB-6EA09E3D76E0}" type="slidenum">
              <a:rPr lang="en-US" altLang="es-MX"/>
              <a:pPr>
                <a:defRPr/>
              </a:pPr>
              <a:t>‹Nº›</a:t>
            </a:fld>
            <a:endParaRPr lang="en-US" altLang="es-MX"/>
          </a:p>
        </p:txBody>
      </p:sp>
    </p:spTree>
    <p:extLst>
      <p:ext uri="{BB962C8B-B14F-4D97-AF65-F5344CB8AC3E}">
        <p14:creationId xmlns:p14="http://schemas.microsoft.com/office/powerpoint/2010/main" val="5952960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5650" indent="-2905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3638" indent="-2317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363" indent="-2317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5500" indent="-2317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49ED3D9-6F54-4982-AA91-303447476089}" type="slidenum">
              <a:rPr lang="en-US" altLang="es-MX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es-MX">
              <a:latin typeface="Arial" panose="020B0604020202020204" pitchFamily="34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es-MX" dirty="0"/>
          </a:p>
        </p:txBody>
      </p:sp>
    </p:spTree>
    <p:extLst>
      <p:ext uri="{BB962C8B-B14F-4D97-AF65-F5344CB8AC3E}">
        <p14:creationId xmlns:p14="http://schemas.microsoft.com/office/powerpoint/2010/main" val="7627858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5650" indent="-2905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3638" indent="-2317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363" indent="-2317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5500" indent="-2317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3B6108-B433-4519-B993-73DB4DF6FF03}" type="slidenum">
              <a:rPr lang="en-US" altLang="es-MX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altLang="es-MX">
              <a:latin typeface="Arial" panose="020B0604020202020204" pitchFamily="34" charset="0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es-MX" dirty="0"/>
          </a:p>
        </p:txBody>
      </p:sp>
    </p:spTree>
    <p:extLst>
      <p:ext uri="{BB962C8B-B14F-4D97-AF65-F5344CB8AC3E}">
        <p14:creationId xmlns:p14="http://schemas.microsoft.com/office/powerpoint/2010/main" val="23151269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10109F-B72E-4F37-ACDB-6EA09E3D76E0}" type="slidenum">
              <a:rPr lang="en-US" altLang="es-MX" smtClean="0"/>
              <a:pPr>
                <a:defRPr/>
              </a:pPr>
              <a:t>8</a:t>
            </a:fld>
            <a:endParaRPr lang="en-US" altLang="es-MX"/>
          </a:p>
        </p:txBody>
      </p:sp>
    </p:spTree>
    <p:extLst>
      <p:ext uri="{BB962C8B-B14F-4D97-AF65-F5344CB8AC3E}">
        <p14:creationId xmlns:p14="http://schemas.microsoft.com/office/powerpoint/2010/main" val="33293183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Instituto</a:t>
            </a:r>
            <a:r>
              <a:rPr lang="es-MX" baseline="0" dirty="0" smtClean="0"/>
              <a:t> de pensiones cambio a 96.21 pero se envió en el oficio 100</a:t>
            </a: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10109F-B72E-4F37-ACDB-6EA09E3D76E0}" type="slidenum">
              <a:rPr lang="en-US" altLang="es-MX" smtClean="0"/>
              <a:pPr>
                <a:defRPr/>
              </a:pPr>
              <a:t>9</a:t>
            </a:fld>
            <a:endParaRPr lang="en-US" altLang="es-MX"/>
          </a:p>
        </p:txBody>
      </p:sp>
    </p:spTree>
    <p:extLst>
      <p:ext uri="{BB962C8B-B14F-4D97-AF65-F5344CB8AC3E}">
        <p14:creationId xmlns:p14="http://schemas.microsoft.com/office/powerpoint/2010/main" val="31312298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10109F-B72E-4F37-ACDB-6EA09E3D76E0}" type="slidenum">
              <a:rPr lang="en-US" altLang="es-MX" smtClean="0"/>
              <a:pPr>
                <a:defRPr/>
              </a:pPr>
              <a:t>10</a:t>
            </a:fld>
            <a:endParaRPr lang="en-US" altLang="es-MX"/>
          </a:p>
        </p:txBody>
      </p:sp>
    </p:spTree>
    <p:extLst>
      <p:ext uri="{BB962C8B-B14F-4D97-AF65-F5344CB8AC3E}">
        <p14:creationId xmlns:p14="http://schemas.microsoft.com/office/powerpoint/2010/main" val="4554329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10109F-B72E-4F37-ACDB-6EA09E3D76E0}" type="slidenum">
              <a:rPr lang="en-US" altLang="es-MX" smtClean="0"/>
              <a:pPr>
                <a:defRPr/>
              </a:pPr>
              <a:t>11</a:t>
            </a:fld>
            <a:endParaRPr lang="en-US" altLang="es-MX"/>
          </a:p>
        </p:txBody>
      </p:sp>
    </p:spTree>
    <p:extLst>
      <p:ext uri="{BB962C8B-B14F-4D97-AF65-F5344CB8AC3E}">
        <p14:creationId xmlns:p14="http://schemas.microsoft.com/office/powerpoint/2010/main" val="25007738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10109F-B72E-4F37-ACDB-6EA09E3D76E0}" type="slidenum">
              <a:rPr lang="en-US" altLang="es-MX" smtClean="0"/>
              <a:pPr>
                <a:defRPr/>
              </a:pPr>
              <a:t>22</a:t>
            </a:fld>
            <a:endParaRPr lang="en-US" altLang="es-MX"/>
          </a:p>
        </p:txBody>
      </p:sp>
    </p:spTree>
    <p:extLst>
      <p:ext uri="{BB962C8B-B14F-4D97-AF65-F5344CB8AC3E}">
        <p14:creationId xmlns:p14="http://schemas.microsoft.com/office/powerpoint/2010/main" val="23297375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10109F-B72E-4F37-ACDB-6EA09E3D76E0}" type="slidenum">
              <a:rPr lang="en-US" altLang="es-MX" smtClean="0"/>
              <a:pPr>
                <a:defRPr/>
              </a:pPr>
              <a:t>24</a:t>
            </a:fld>
            <a:endParaRPr lang="en-US" altLang="es-MX"/>
          </a:p>
        </p:txBody>
      </p:sp>
    </p:spTree>
    <p:extLst>
      <p:ext uri="{BB962C8B-B14F-4D97-AF65-F5344CB8AC3E}">
        <p14:creationId xmlns:p14="http://schemas.microsoft.com/office/powerpoint/2010/main" val="4076075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1ADF3F-200E-43BA-907E-1929BEC587ED}" type="datetimeFigureOut">
              <a:rPr lang="en-US" smtClean="0"/>
              <a:pPr>
                <a:defRPr/>
              </a:pPr>
              <a:t>11/4/2022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C822EC-320F-4AA3-85DB-EE592C9B3AFB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9" r="-2"/>
          <a:stretch>
            <a:fillRect/>
          </a:stretch>
        </p:blipFill>
        <p:spPr bwMode="auto">
          <a:xfrm>
            <a:off x="5543552" y="0"/>
            <a:ext cx="6648449" cy="685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7" t="5798" r="42136"/>
          <a:stretch>
            <a:fillRect/>
          </a:stretch>
        </p:blipFill>
        <p:spPr bwMode="auto">
          <a:xfrm>
            <a:off x="-1024466" y="-173038"/>
            <a:ext cx="1936751" cy="720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3689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FEBBC2-BAC5-47AB-9342-9C407B7B2F17}" type="datetimeFigureOut">
              <a:rPr lang="en-US" smtClean="0"/>
              <a:pPr>
                <a:defRPr/>
              </a:pPr>
              <a:t>11/4/2022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BA7434-57E9-4B65-BB77-C7C4759F9268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750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0ED2CA8-B6F7-4717-A1B6-70D0E4CDF736}" type="datetimeFigureOut">
              <a:rPr lang="en-US" smtClean="0"/>
              <a:pPr>
                <a:defRPr/>
              </a:pPr>
              <a:t>11/4/2022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130D90-763D-4BB7-BF7E-0AC0875766F0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7554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22" b="59732"/>
          <a:stretch>
            <a:fillRect/>
          </a:stretch>
        </p:blipFill>
        <p:spPr bwMode="auto">
          <a:xfrm>
            <a:off x="1" y="-22225"/>
            <a:ext cx="12198351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26A2C-6B3B-4800-80FC-7B724C1FEEF6}" type="datetimeFigureOut">
              <a:rPr lang="en-US"/>
              <a:pPr>
                <a:defRPr/>
              </a:pPr>
              <a:t>11/4/2022</a:t>
            </a:fld>
            <a:endParaRPr lang="en-US" dirty="0"/>
          </a:p>
        </p:txBody>
      </p:sp>
      <p:sp>
        <p:nvSpPr>
          <p:cNvPr id="4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695973-10DC-4C0F-85C0-855179CFDC0D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2483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22" b="59732"/>
          <a:stretch>
            <a:fillRect/>
          </a:stretch>
        </p:blipFill>
        <p:spPr bwMode="auto">
          <a:xfrm>
            <a:off x="1" y="-22225"/>
            <a:ext cx="12198351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2545" y="6021388"/>
            <a:ext cx="865023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21083-DD96-4584-A96C-F5D2E1992910}" type="datetimeFigureOut">
              <a:rPr lang="en-US"/>
              <a:pPr>
                <a:defRPr/>
              </a:pPr>
              <a:t>11/4/2022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542E6F-A65B-4F48-A1B8-2856FC3C1C9F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5525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22" b="59732"/>
          <a:stretch>
            <a:fillRect/>
          </a:stretch>
        </p:blipFill>
        <p:spPr bwMode="auto">
          <a:xfrm>
            <a:off x="1" y="-22225"/>
            <a:ext cx="12198351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1D455-6850-4245-BE2B-15E9119FE1A8}" type="datetimeFigureOut">
              <a:rPr lang="en-US"/>
              <a:pPr>
                <a:defRPr/>
              </a:pPr>
              <a:t>11/4/2022</a:t>
            </a:fld>
            <a:endParaRPr lang="en-US" dirty="0"/>
          </a:p>
        </p:txBody>
      </p:sp>
      <p:sp>
        <p:nvSpPr>
          <p:cNvPr id="4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1EAD8-0037-42B5-8D9E-A9BE2D3B3C3B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826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3835BA-A4FC-4D64-8385-A4D225D6D5B6}" type="datetimeFigureOut">
              <a:rPr lang="en-US" smtClean="0"/>
              <a:pPr>
                <a:defRPr/>
              </a:pPr>
              <a:t>11/4/2022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5A2D0E-9C72-4D7A-BE70-7C5E9CAD684D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094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3835BA-A4FC-4D64-8385-A4D225D6D5B6}" type="datetimeFigureOut">
              <a:rPr lang="en-US" smtClean="0"/>
              <a:pPr>
                <a:defRPr/>
              </a:pPr>
              <a:t>11/4/2022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5A2D0E-9C72-4D7A-BE70-7C5E9CAD684D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831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D466C4-8553-4F26-AA4A-C44902679695}" type="datetimeFigureOut">
              <a:rPr lang="en-US" smtClean="0"/>
              <a:pPr>
                <a:defRPr/>
              </a:pPr>
              <a:t>11/4/2022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FB8E82-BC89-4FBD-B492-3FA47426FBC0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  <p:pic>
        <p:nvPicPr>
          <p:cNvPr id="8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40" t="7191" r="26343" b="7132"/>
          <a:stretch>
            <a:fillRect/>
          </a:stretch>
        </p:blipFill>
        <p:spPr bwMode="auto">
          <a:xfrm>
            <a:off x="10223500" y="7939"/>
            <a:ext cx="2497667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5420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345479-28D4-46D4-943D-BB00E9DE4F20}" type="datetimeFigureOut">
              <a:rPr lang="en-US" smtClean="0"/>
              <a:pPr>
                <a:defRPr/>
              </a:pPr>
              <a:t>11/4/2022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F08457-D029-41DD-A87B-96E4C63FE133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350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003FBA-0F14-4A1B-AD6E-537C6BBCB18F}" type="datetimeFigureOut">
              <a:rPr lang="en-US" smtClean="0"/>
              <a:pPr>
                <a:defRPr/>
              </a:pPr>
              <a:t>11/4/2022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50B8C0-AC6B-4402-B862-3333B924040E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175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71F473-9E6D-41C7-A348-D8B48FE8F399}" type="datetimeFigureOut">
              <a:rPr lang="en-US" smtClean="0"/>
              <a:pPr>
                <a:defRPr/>
              </a:pPr>
              <a:t>11/4/2022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E54B20-4F9F-4BCF-BEEA-0E49E7723039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  <p:pic>
        <p:nvPicPr>
          <p:cNvPr id="5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22" b="59732"/>
          <a:stretch>
            <a:fillRect/>
          </a:stretch>
        </p:blipFill>
        <p:spPr bwMode="auto">
          <a:xfrm>
            <a:off x="1" y="-22225"/>
            <a:ext cx="12198351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732" b="14922"/>
          <a:stretch>
            <a:fillRect/>
          </a:stretch>
        </p:blipFill>
        <p:spPr bwMode="auto">
          <a:xfrm>
            <a:off x="-6350" y="6208714"/>
            <a:ext cx="12198351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8555" y="6021388"/>
            <a:ext cx="769012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4246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EE79AE4-5197-4CBA-A7D6-D14C66033A64}" type="datetimeFigureOut">
              <a:rPr lang="en-US" smtClean="0"/>
              <a:pPr>
                <a:defRPr/>
              </a:pPr>
              <a:t>11/4/2022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FC5D78-4A29-4641-B8D1-EBC1BACEC3FC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681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98DD179-13DC-4231-82B1-C88313E5E9D3}" type="datetimeFigureOut">
              <a:rPr lang="en-US" smtClean="0"/>
              <a:pPr>
                <a:defRPr/>
              </a:pPr>
              <a:t>11/4/2022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536D8C-1A8E-4145-B13B-A89994E26ADF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347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B3835BA-A4FC-4D64-8385-A4D225D6D5B6}" type="datetimeFigureOut">
              <a:rPr lang="en-US" smtClean="0"/>
              <a:pPr>
                <a:defRPr/>
              </a:pPr>
              <a:t>11/4/2022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35A2D0E-9C72-4D7A-BE70-7C5E9CAD684D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479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40" r:id="rId1"/>
    <p:sldLayoutId id="2147485741" r:id="rId2"/>
    <p:sldLayoutId id="2147485742" r:id="rId3"/>
    <p:sldLayoutId id="2147485743" r:id="rId4"/>
    <p:sldLayoutId id="2147485744" r:id="rId5"/>
    <p:sldLayoutId id="2147485745" r:id="rId6"/>
    <p:sldLayoutId id="2147485746" r:id="rId7"/>
    <p:sldLayoutId id="2147485747" r:id="rId8"/>
    <p:sldLayoutId id="2147485748" r:id="rId9"/>
    <p:sldLayoutId id="2147485749" r:id="rId10"/>
    <p:sldLayoutId id="2147485750" r:id="rId11"/>
    <p:sldLayoutId id="2147485752" r:id="rId12"/>
    <p:sldLayoutId id="2147485735" r:id="rId13"/>
    <p:sldLayoutId id="2147485736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Shape 152" descr="Logo_ICAI GDE.jpg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826" y="260350"/>
            <a:ext cx="3478213" cy="176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533005" y="2862264"/>
            <a:ext cx="8428038" cy="1646237"/>
          </a:xfrm>
        </p:spPr>
        <p:txBody>
          <a:bodyPr>
            <a:normAutofit fontScale="90000"/>
          </a:bodyPr>
          <a:lstStyle/>
          <a:p>
            <a:r>
              <a:rPr lang="es-ES" altLang="es-MX" sz="3600" b="1" dirty="0">
                <a:latin typeface="Arial" panose="020B0604020202020204" pitchFamily="34" charset="0"/>
                <a:cs typeface="Arial" panose="020B0604020202020204" pitchFamily="34" charset="0"/>
              </a:rPr>
              <a:t>Diagnóstico de </a:t>
            </a:r>
            <a:r>
              <a:rPr lang="es-MX" altLang="es-MX" sz="3600" b="1" dirty="0">
                <a:latin typeface="Arial" panose="020B0604020202020204" pitchFamily="34" charset="0"/>
                <a:cs typeface="Arial" panose="020B0604020202020204" pitchFamily="34" charset="0"/>
              </a:rPr>
              <a:t>Cumplimiento de la</a:t>
            </a:r>
            <a:br>
              <a:rPr lang="es-MX" altLang="es-MX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altLang="es-MX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s-MX" altLang="es-MX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altLang="es-MX" sz="3600" b="1" dirty="0">
                <a:latin typeface="Arial" panose="020B0604020202020204" pitchFamily="34" charset="0"/>
                <a:cs typeface="Arial" panose="020B0604020202020204" pitchFamily="34" charset="0"/>
              </a:rPr>
              <a:t>Información Pública de Oficio</a:t>
            </a:r>
            <a:r>
              <a:rPr lang="es-ES" altLang="es-MX" sz="36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es-ES" altLang="es-MX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altLang="es-MX" sz="36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ES" altLang="es-MX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altLang="es-MX" sz="36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s-ES" altLang="es-MX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° </a:t>
            </a:r>
            <a:r>
              <a:rPr lang="es-ES" altLang="es-MX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Trimestre 2022.</a:t>
            </a:r>
            <a:endParaRPr lang="ru-RU" altLang="es-MX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44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-528736" y="5589240"/>
            <a:ext cx="9097963" cy="2151063"/>
          </a:xfrm>
        </p:spPr>
        <p:txBody>
          <a:bodyPr/>
          <a:lstStyle/>
          <a:p>
            <a:pPr eaLnBrk="1" hangingPunct="1">
              <a:buFont typeface="Wingdings 3" panose="05040102010807070707" pitchFamily="18" charset="2"/>
              <a:buNone/>
            </a:pPr>
            <a:r>
              <a:rPr lang="es-MX" altLang="es-MX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Dirección</a:t>
            </a:r>
            <a:r>
              <a:rPr lang="en-US" altLang="es-MX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MX" sz="4000" dirty="0">
                <a:latin typeface="Arial" panose="020B0604020202020204" pitchFamily="34" charset="0"/>
                <a:cs typeface="Arial" panose="020B0604020202020204" pitchFamily="34" charset="0"/>
              </a:rPr>
              <a:t>de Cumplimiento y </a:t>
            </a:r>
            <a:r>
              <a:rPr lang="es-MX" altLang="es-MX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Responsabilidades</a:t>
            </a:r>
            <a:r>
              <a:rPr lang="en-US" altLang="es-MX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es-MX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 3" panose="05040102010807070707" pitchFamily="18" charset="2"/>
              <a:buNone/>
            </a:pPr>
            <a:endParaRPr lang="ru-RU" altLang="es-MX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5" name="Picture 5" descr="http://www.resi.org.mx/icainew_f/templates/rt_terrantribune_j15/images/blank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214" y="-182563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79376" y="-134318"/>
            <a:ext cx="1281742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noProof="1">
                <a:solidFill>
                  <a:schemeClr val="bg1"/>
                </a:solidFill>
              </a:rPr>
              <a:t>Organismos</a:t>
            </a:r>
          </a:p>
          <a:p>
            <a:r>
              <a:rPr lang="es-ES" sz="2400" b="1" noProof="1">
                <a:solidFill>
                  <a:schemeClr val="bg1"/>
                </a:solidFill>
              </a:rPr>
              <a:t> Descentralizados                                            </a:t>
            </a:r>
            <a:r>
              <a:rPr lang="es-ES" sz="2400" b="1" noProof="1" smtClean="0">
                <a:solidFill>
                  <a:schemeClr val="bg1"/>
                </a:solidFill>
              </a:rPr>
              <a:t>                                              </a:t>
            </a:r>
            <a:r>
              <a:rPr lang="es-ES" sz="2000" b="1" noProof="1" smtClean="0"/>
              <a:t>Promedio </a:t>
            </a:r>
            <a:r>
              <a:rPr lang="es-ES" sz="2000" b="1" noProof="1"/>
              <a:t>Organismos </a:t>
            </a:r>
            <a:br>
              <a:rPr lang="es-ES" sz="2000" b="1" noProof="1"/>
            </a:br>
            <a:r>
              <a:rPr lang="es-ES" sz="2000" b="1" noProof="1"/>
              <a:t>                                                                                                                                                  </a:t>
            </a:r>
            <a:r>
              <a:rPr lang="es-ES" sz="2000" b="1" noProof="1" smtClean="0"/>
              <a:t> </a:t>
            </a:r>
            <a:r>
              <a:rPr lang="es-ES" sz="2000" b="1" noProof="1"/>
              <a:t>Descentralizados </a:t>
            </a:r>
            <a:r>
              <a:rPr lang="es-ES" sz="2000" b="1" noProof="1" smtClean="0"/>
              <a:t>96.36%</a:t>
            </a:r>
            <a:endParaRPr lang="es-MX" sz="2000" b="1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9044814"/>
              </p:ext>
            </p:extLst>
          </p:nvPr>
        </p:nvGraphicFramePr>
        <p:xfrm>
          <a:off x="829937" y="1004455"/>
          <a:ext cx="5112568" cy="4649329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1858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66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0324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3° </a:t>
                      </a:r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7348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Estatal del Deporte (INEDEC)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98.44%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032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Registral  y Catastral del Estado de Coahuila de Zaragoza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82.84%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032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Jefatura de la oficina del Ejecutivo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99.25%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032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Junta Local de Conciliación y Arbitraje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554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Periódico </a:t>
                      </a:r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Oficial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97.01</a:t>
                      </a:r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449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Procuraduría </a:t>
                      </a:r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 Niños y Niñas y la Familia (PRONNIF)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99.25%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032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Promotora para el Desarrollo Minero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54.48%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032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Promotora para el Desarrollo Rural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95.52%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8526389"/>
              </p:ext>
            </p:extLst>
          </p:nvPr>
        </p:nvGraphicFramePr>
        <p:xfrm>
          <a:off x="6447210" y="1038899"/>
          <a:ext cx="5278937" cy="4121539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1490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99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6253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3° </a:t>
                      </a:r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770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Registro civil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97.76%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59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Ejecutiva del Sistema Estatal Anticorrupción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95.52%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459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Servicio Médico de los </a:t>
                      </a:r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Trabajadores </a:t>
                      </a:r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 la Educación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459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Servicios de Salud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459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Servicios Estatales Aeroportuarios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98.51%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459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Sistema para el Desarrollo Integral de la Familia (DIF)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0459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Unidad del Patrimonio de la Beneficencia Pública en Coahuila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5850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-12793" y="-123111"/>
            <a:ext cx="34317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noProof="1">
                <a:solidFill>
                  <a:schemeClr val="bg1"/>
                </a:solidFill>
              </a:rPr>
              <a:t>Universidades y </a:t>
            </a:r>
          </a:p>
          <a:p>
            <a:r>
              <a:rPr lang="es-ES" sz="2400" b="1" noProof="1">
                <a:solidFill>
                  <a:schemeClr val="bg1"/>
                </a:solidFill>
              </a:rPr>
              <a:t>Centros Educativos </a:t>
            </a:r>
            <a:endParaRPr lang="es-MX" sz="2400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9069091"/>
              </p:ext>
            </p:extLst>
          </p:nvPr>
        </p:nvGraphicFramePr>
        <p:xfrm>
          <a:off x="407368" y="980724"/>
          <a:ext cx="5112568" cy="4752531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5361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64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8059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Sujeto</a:t>
                      </a:r>
                      <a:r>
                        <a:rPr lang="es-MX" baseline="0" dirty="0"/>
                        <a:t> Obligado</a:t>
                      </a:r>
                      <a:endParaRPr lang="es-MX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aseline="0" dirty="0" smtClean="0"/>
                        <a:t>3° </a:t>
                      </a:r>
                      <a:r>
                        <a:rPr lang="es-MX" baseline="0" dirty="0"/>
                        <a:t>Trimestre</a:t>
                      </a:r>
                      <a:endParaRPr lang="es-MX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8059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Tecnológico de Estudios Superiores de Ciudad Acuña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98.67%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8059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Tecnologico de Estudios Superiores de la Región Carbonifera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98.67%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8059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Tecnológico Superior de Melchor Múzquiz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8059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Tecnológico Superior de </a:t>
                      </a:r>
                      <a:r>
                        <a:rPr lang="pt-B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Monclova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8059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Tecnológico Superior de San Pedro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97.33%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8059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 Autonoma de Coahuila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96.67%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8059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 Politécnica de la Región Laguna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28059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 Politécnica de Monclova-Frontera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Rectángulo 4"/>
          <p:cNvSpPr/>
          <p:nvPr/>
        </p:nvSpPr>
        <p:spPr>
          <a:xfrm>
            <a:off x="8375576" y="0"/>
            <a:ext cx="38164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noProof="1"/>
              <a:t>Promedio Universidades y</a:t>
            </a:r>
            <a:br>
              <a:rPr lang="es-ES" sz="2000" b="1" noProof="1"/>
            </a:br>
            <a:r>
              <a:rPr lang="es-ES" sz="2000" b="1" noProof="1"/>
              <a:t>Centros Educativos </a:t>
            </a:r>
            <a:r>
              <a:rPr lang="es-ES" sz="2000" b="1" noProof="1" smtClean="0"/>
              <a:t>91.96%</a:t>
            </a:r>
            <a:endParaRPr lang="es-MX" sz="2000" b="1" dirty="0"/>
          </a:p>
        </p:txBody>
      </p:sp>
      <p:graphicFrame>
        <p:nvGraphicFramePr>
          <p:cNvPr id="10" name="Gráfico 9"/>
          <p:cNvGraphicFramePr/>
          <p:nvPr>
            <p:extLst>
              <p:ext uri="{D42A27DB-BD31-4B8C-83A1-F6EECF244321}">
                <p14:modId xmlns:p14="http://schemas.microsoft.com/office/powerpoint/2010/main" val="1232198256"/>
              </p:ext>
            </p:extLst>
          </p:nvPr>
        </p:nvGraphicFramePr>
        <p:xfrm>
          <a:off x="5951984" y="548680"/>
          <a:ext cx="5472608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1937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776" y="-99392"/>
            <a:ext cx="43633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noProof="1">
                <a:solidFill>
                  <a:schemeClr val="bg1"/>
                </a:solidFill>
              </a:rPr>
              <a:t>Universidades y</a:t>
            </a:r>
          </a:p>
          <a:p>
            <a:r>
              <a:rPr lang="es-ES" sz="2400" b="1" noProof="1">
                <a:solidFill>
                  <a:schemeClr val="bg1"/>
                </a:solidFill>
              </a:rPr>
              <a:t> Centros Educativos </a:t>
            </a:r>
            <a:endParaRPr lang="es-MX" sz="2400" b="1" dirty="0">
              <a:solidFill>
                <a:schemeClr val="bg1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8471353" y="23719"/>
            <a:ext cx="36960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noProof="1"/>
              <a:t>Promedio </a:t>
            </a:r>
            <a:r>
              <a:rPr lang="es-ES" sz="2000" b="1" noProof="1" smtClean="0"/>
              <a:t>Universidades y</a:t>
            </a:r>
            <a:r>
              <a:rPr lang="es-ES" sz="2000" b="1" noProof="1"/>
              <a:t/>
            </a:r>
            <a:br>
              <a:rPr lang="es-ES" sz="2000" b="1" noProof="1"/>
            </a:br>
            <a:r>
              <a:rPr lang="es-ES" sz="2000" b="1" noProof="1"/>
              <a:t>Centros </a:t>
            </a:r>
            <a:r>
              <a:rPr lang="es-ES" sz="2000" b="1" noProof="1" smtClean="0"/>
              <a:t>Educativos </a:t>
            </a:r>
            <a:r>
              <a:rPr lang="es-ES" sz="2000" b="1" noProof="1" smtClean="0"/>
              <a:t>91.96%</a:t>
            </a:r>
            <a:endParaRPr lang="es-MX" sz="2000" b="1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1264315"/>
              </p:ext>
            </p:extLst>
          </p:nvPr>
        </p:nvGraphicFramePr>
        <p:xfrm>
          <a:off x="3071664" y="731605"/>
          <a:ext cx="6120680" cy="5472609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40419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787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7144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3° </a:t>
                      </a:r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9959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 Politécnica de Piedras Negras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91.33%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7578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 Politécnica de Ramos Arizpe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77.33%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754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 Tecnológica de Ciudad Acuña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99.33%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3058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 Tecnológica de Coahuila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3058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 Tecnológica de la Región Carbonifera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856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 Tecnológica de la Región Centro de Coahuila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95.33%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3058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 Tecnológica de Parras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71.33%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754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 Tecnológica de Saltillo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54.67%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754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 Tecnológica de Torreón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98.67%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2754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 Tecnológica del Norte de Coahuila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939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82688" y="0"/>
            <a:ext cx="118093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000" b="1" noProof="1">
                <a:solidFill>
                  <a:schemeClr val="bg1"/>
                </a:solidFill>
              </a:rPr>
              <a:t>Municipios   </a:t>
            </a:r>
            <a:r>
              <a:rPr lang="es-ES" sz="3200" b="1" noProof="1"/>
              <a:t>                                               </a:t>
            </a:r>
            <a:r>
              <a:rPr lang="es-ES" sz="3200" b="1" noProof="1" smtClean="0"/>
              <a:t>    </a:t>
            </a:r>
            <a:r>
              <a:rPr lang="es-ES" sz="2400" b="1" noProof="1"/>
              <a:t>Promedio </a:t>
            </a:r>
            <a:r>
              <a:rPr lang="es-ES" sz="2400" b="1" noProof="1" smtClean="0"/>
              <a:t>Municipios </a:t>
            </a:r>
            <a:r>
              <a:rPr lang="es-ES" sz="2400" b="1" noProof="1" smtClean="0"/>
              <a:t>88.49</a:t>
            </a:r>
            <a:r>
              <a:rPr lang="es-ES" sz="2400" b="1" noProof="1" smtClean="0"/>
              <a:t>%</a:t>
            </a:r>
            <a:endParaRPr lang="es-MX" sz="2400" b="1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6731036"/>
              </p:ext>
            </p:extLst>
          </p:nvPr>
        </p:nvGraphicFramePr>
        <p:xfrm>
          <a:off x="767408" y="1376596"/>
          <a:ext cx="4824536" cy="424847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2442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02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8425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3° </a:t>
                      </a:r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8425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Abasolo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93.18%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8425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Acuña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73.86%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8425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Allende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98.3%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9495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Arteaga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97.16%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8425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Candela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54.55%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8425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Castaños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90.34%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8425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Cuatro Ciénegas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97.73%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1521332297"/>
              </p:ext>
            </p:extLst>
          </p:nvPr>
        </p:nvGraphicFramePr>
        <p:xfrm>
          <a:off x="6240016" y="1196752"/>
          <a:ext cx="5679728" cy="4566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5296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91344" y="-99392"/>
            <a:ext cx="115932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000" b="1" noProof="1" smtClean="0">
                <a:solidFill>
                  <a:schemeClr val="bg1"/>
                </a:solidFill>
              </a:rPr>
              <a:t>Municipios     </a:t>
            </a:r>
            <a:r>
              <a:rPr lang="es-ES" noProof="1" smtClean="0"/>
              <a:t>                                                                                             </a:t>
            </a:r>
            <a:r>
              <a:rPr lang="es-ES" sz="2000" b="1" noProof="1"/>
              <a:t>Promedio Municipios </a:t>
            </a:r>
            <a:r>
              <a:rPr lang="es-ES" sz="2000" b="1" noProof="1" smtClean="0"/>
              <a:t>80.49% </a:t>
            </a:r>
            <a:endParaRPr lang="es-MX" sz="2000" b="1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8328846"/>
              </p:ext>
            </p:extLst>
          </p:nvPr>
        </p:nvGraphicFramePr>
        <p:xfrm>
          <a:off x="767408" y="980729"/>
          <a:ext cx="4752528" cy="475003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3378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6776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3°</a:t>
                      </a:r>
                      <a:endParaRPr lang="es-MX" sz="160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0842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Escobedo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51.7%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2306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Francisco I. Madero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94.89%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335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Frontera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83.52%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335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Gral. Cepeda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95.89%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335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Guerrero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91.48%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335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Hidalgo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76.7%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335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Jiménez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91.48%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335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Juárez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93.75%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8176392"/>
              </p:ext>
            </p:extLst>
          </p:nvPr>
        </p:nvGraphicFramePr>
        <p:xfrm>
          <a:off x="6312024" y="974867"/>
          <a:ext cx="4879806" cy="4755891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2682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15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3°</a:t>
                      </a:r>
                      <a:endParaRPr lang="es-MX" sz="160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1098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Lamadrid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94.89%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2239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Matamoros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94.89%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2239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Monclova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97.16%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2239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Morelos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88.07%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2239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Múzquiz 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94.32%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2239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Nadadores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96.02%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2239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Nava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95.45%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2239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Ocampo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49.43%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0677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91344" y="0"/>
            <a:ext cx="118093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400" b="1" noProof="1">
                <a:solidFill>
                  <a:schemeClr val="bg1"/>
                </a:solidFill>
              </a:rPr>
              <a:t>Municipios</a:t>
            </a:r>
            <a:r>
              <a:rPr lang="es-ES" sz="4000" b="1" noProof="1"/>
              <a:t>   </a:t>
            </a:r>
            <a:r>
              <a:rPr lang="es-ES" noProof="1"/>
              <a:t>                                                                                               </a:t>
            </a:r>
            <a:r>
              <a:rPr lang="es-ES" sz="2400" b="1" noProof="1"/>
              <a:t>Promedio Municipios </a:t>
            </a:r>
            <a:r>
              <a:rPr lang="es-ES" sz="2400" b="1" noProof="1" smtClean="0"/>
              <a:t>88.49% </a:t>
            </a:r>
            <a:endParaRPr lang="es-MX" sz="2400" b="1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3743621"/>
              </p:ext>
            </p:extLst>
          </p:nvPr>
        </p:nvGraphicFramePr>
        <p:xfrm>
          <a:off x="767406" y="908720"/>
          <a:ext cx="4536505" cy="4614991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1823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41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5963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3° 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3856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Parras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85.8%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Piedras Negras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98.86%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Progreso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93.18%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9394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Ramos Arizpe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Sabinas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97.73%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Sacramento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80.68%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Saltillo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 Buenaventura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93.75%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3550632"/>
              </p:ext>
            </p:extLst>
          </p:nvPr>
        </p:nvGraphicFramePr>
        <p:xfrm>
          <a:off x="6240017" y="908719"/>
          <a:ext cx="4540250" cy="470472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9511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90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1745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3°</a:t>
                      </a:r>
                      <a:endParaRPr lang="es-MX" sz="160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2106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 Juan de Sabinas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95.45%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91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San Pedro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93.75%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2798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Sierra Mojada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90.34%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91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Torreón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91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Viesca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81.82%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911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Villa Unión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90.91%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1627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Zaragoza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66.48%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2762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5760"/>
            <a:ext cx="119286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noProof="1">
                <a:solidFill>
                  <a:schemeClr val="bg1"/>
                </a:solidFill>
              </a:rPr>
              <a:t>Organismos Autónomos    </a:t>
            </a:r>
          </a:p>
        </p:txBody>
      </p:sp>
      <p:sp>
        <p:nvSpPr>
          <p:cNvPr id="3" name="Rectángulo 2"/>
          <p:cNvSpPr/>
          <p:nvPr/>
        </p:nvSpPr>
        <p:spPr>
          <a:xfrm>
            <a:off x="8904312" y="5760"/>
            <a:ext cx="68880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noProof="1"/>
              <a:t>Promedio Organismos</a:t>
            </a:r>
            <a:br>
              <a:rPr lang="es-ES" sz="2000" b="1" noProof="1"/>
            </a:br>
            <a:r>
              <a:rPr lang="es-ES" sz="2000" b="1" noProof="1"/>
              <a:t>Autónomos </a:t>
            </a:r>
            <a:r>
              <a:rPr lang="es-ES" sz="2000" b="1" noProof="1" smtClean="0"/>
              <a:t>98.57% </a:t>
            </a:r>
            <a:endParaRPr lang="es-MX" sz="2000" b="1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6655165"/>
              </p:ext>
            </p:extLst>
          </p:nvPr>
        </p:nvGraphicFramePr>
        <p:xfrm>
          <a:off x="551384" y="1052736"/>
          <a:ext cx="5078613" cy="4892102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425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35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19473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3° 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7632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Comisión Coahuilense De Conciliación y Arbitraje Médico (COCCAM)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95.24%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7632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Comisión de Derechos Humanos del Estado de Coahuila (CDHEC)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947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Fiscalía General de Justicia del Estado de Coahuila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947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Coahuilense de Acceso a la Información (ICAI)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947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Estatal Electoral (IEC)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947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Tribunal de Justicia Administrativa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98.75%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1947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Tribunal Electoral de Coahuila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0" name="Gráfico 9"/>
          <p:cNvGraphicFramePr/>
          <p:nvPr>
            <p:extLst>
              <p:ext uri="{D42A27DB-BD31-4B8C-83A1-F6EECF244321}">
                <p14:modId xmlns:p14="http://schemas.microsoft.com/office/powerpoint/2010/main" val="1907833940"/>
              </p:ext>
            </p:extLst>
          </p:nvPr>
        </p:nvGraphicFramePr>
        <p:xfrm>
          <a:off x="5964324" y="1268760"/>
          <a:ext cx="5360144" cy="3861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2314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0"/>
            <a:ext cx="35883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600" b="1" noProof="1">
                <a:solidFill>
                  <a:schemeClr val="bg1"/>
                </a:solidFill>
              </a:rPr>
              <a:t>Partidos Políticos </a:t>
            </a:r>
            <a:endParaRPr lang="es-MX" sz="3600" b="1" dirty="0">
              <a:solidFill>
                <a:schemeClr val="bg1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7320136" y="116632"/>
            <a:ext cx="6096000" cy="67710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2000" b="1" noProof="1"/>
              <a:t>Promedio Partidos Políticos </a:t>
            </a:r>
            <a:r>
              <a:rPr lang="es-ES" sz="2000" b="1" noProof="1" smtClean="0"/>
              <a:t>88.23%</a:t>
            </a:r>
            <a:r>
              <a:rPr lang="es-ES" noProof="1"/>
              <a:t/>
            </a:r>
            <a:br>
              <a:rPr lang="es-ES" noProof="1"/>
            </a:br>
            <a:endParaRPr lang="es-MX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6216324"/>
              </p:ext>
            </p:extLst>
          </p:nvPr>
        </p:nvGraphicFramePr>
        <p:xfrm>
          <a:off x="767408" y="1988840"/>
          <a:ext cx="4392488" cy="321054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0850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74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4626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3° </a:t>
                      </a:r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8992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Unidad Democrática de Coahuila</a:t>
                      </a:r>
                    </a:p>
                  </a:txBody>
                  <a:tcPr marL="857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98.53%</a:t>
                      </a:r>
                      <a:endParaRPr lang="es-MX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925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Partido Revolucionario Institucional</a:t>
                      </a:r>
                    </a:p>
                  </a:txBody>
                  <a:tcPr marL="857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96.32%</a:t>
                      </a:r>
                      <a:endParaRPr lang="es-MX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Partido Acción Nacional</a:t>
                      </a:r>
                    </a:p>
                  </a:txBody>
                  <a:tcPr marL="857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98.53%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Partido Morena</a:t>
                      </a:r>
                    </a:p>
                  </a:txBody>
                  <a:tcPr marL="857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51.47%</a:t>
                      </a:r>
                      <a:endParaRPr lang="es-MX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Partido Verde Ecologista</a:t>
                      </a:r>
                    </a:p>
                  </a:txBody>
                  <a:tcPr marL="857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MX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96.32%</a:t>
                      </a:r>
                      <a:endParaRPr lang="es-MX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1" name="Gráfico 10"/>
          <p:cNvGraphicFramePr/>
          <p:nvPr>
            <p:extLst>
              <p:ext uri="{D42A27DB-BD31-4B8C-83A1-F6EECF244321}">
                <p14:modId xmlns:p14="http://schemas.microsoft.com/office/powerpoint/2010/main" val="1649490992"/>
              </p:ext>
            </p:extLst>
          </p:nvPr>
        </p:nvGraphicFramePr>
        <p:xfrm>
          <a:off x="6168008" y="1340768"/>
          <a:ext cx="5144120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7842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19336" y="-99392"/>
            <a:ext cx="36724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noProof="1">
                <a:solidFill>
                  <a:schemeClr val="bg1"/>
                </a:solidFill>
              </a:rPr>
              <a:t>Sistemas Municipales </a:t>
            </a:r>
          </a:p>
          <a:p>
            <a:r>
              <a:rPr lang="es-ES" sz="2400" b="1" noProof="1">
                <a:solidFill>
                  <a:schemeClr val="bg1"/>
                </a:solidFill>
              </a:rPr>
              <a:t>de Agua </a:t>
            </a:r>
            <a:endParaRPr lang="es-MX" sz="2400" b="1" dirty="0">
              <a:solidFill>
                <a:schemeClr val="bg1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8112224" y="116051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2000" b="1" noProof="1"/>
              <a:t>Promedio  SIMAS </a:t>
            </a:r>
            <a:r>
              <a:rPr lang="es-ES" sz="2000" b="1" noProof="1" smtClean="0"/>
              <a:t>91.27 </a:t>
            </a:r>
            <a:r>
              <a:rPr lang="es-ES" sz="2000" b="1" noProof="1" smtClean="0"/>
              <a:t>%</a:t>
            </a:r>
            <a:endParaRPr lang="es-MX" sz="2000" b="1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7248128" y="5244865"/>
            <a:ext cx="3276600" cy="365125"/>
          </a:xfrm>
        </p:spPr>
        <p:txBody>
          <a:bodyPr/>
          <a:lstStyle/>
          <a:p>
            <a:fld id="{9860EDB8-5305-433F-BE41-D7A86D811DB3}" type="slidenum">
              <a:rPr lang="en-US" smtClean="0"/>
              <a:t>18</a:t>
            </a:fld>
            <a:endParaRPr lang="en-US" dirty="0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5571766"/>
              </p:ext>
            </p:extLst>
          </p:nvPr>
        </p:nvGraphicFramePr>
        <p:xfrm>
          <a:off x="407368" y="905273"/>
          <a:ext cx="5040560" cy="5044005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4403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01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4323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3° </a:t>
                      </a:r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8122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Aguas de Saltillo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94.93%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432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Compañía de Aguas de Ramos Arizpe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92.75%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432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Sistema Intermunicipal de Aguas y Saneamiento de Acuña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432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Sistema Intermunicipal de Aguas y Saneamiento de Allende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94.93%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5622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Sistema Intermunicipal de Aguas y Saneamiento de Arteaga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94.2%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432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Sistema Intermunicipal de Aguas y Saneamiento de Cuatrociénegas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96.38%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432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Sistema Intermunicipal de Aguas y Saneamiento de General Cepeda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84.78%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4432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Sistema Intermunicipal de Aguas y Saneamiento de Francisco I. Madero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68.12%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18" name="Gráfico 17"/>
          <p:cNvGraphicFramePr/>
          <p:nvPr>
            <p:extLst>
              <p:ext uri="{D42A27DB-BD31-4B8C-83A1-F6EECF244321}">
                <p14:modId xmlns:p14="http://schemas.microsoft.com/office/powerpoint/2010/main" val="4285191386"/>
              </p:ext>
            </p:extLst>
          </p:nvPr>
        </p:nvGraphicFramePr>
        <p:xfrm>
          <a:off x="5735960" y="1268760"/>
          <a:ext cx="5832648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9562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91344" y="0"/>
            <a:ext cx="30963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noProof="1">
                <a:solidFill>
                  <a:schemeClr val="bg1"/>
                </a:solidFill>
              </a:rPr>
              <a:t>Sistemas Municipales</a:t>
            </a:r>
          </a:p>
          <a:p>
            <a:r>
              <a:rPr lang="es-ES" sz="2000" b="1" noProof="1">
                <a:solidFill>
                  <a:schemeClr val="bg1"/>
                </a:solidFill>
              </a:rPr>
              <a:t> de Agua </a:t>
            </a:r>
            <a:endParaRPr lang="es-MX" sz="2000" b="1" dirty="0">
              <a:solidFill>
                <a:schemeClr val="bg1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8472264" y="116632"/>
            <a:ext cx="35520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noProof="1"/>
              <a:t>Promedio  SIMAS </a:t>
            </a:r>
            <a:r>
              <a:rPr lang="es-ES" sz="2000" b="1" noProof="1" smtClean="0"/>
              <a:t>91.27%</a:t>
            </a:r>
            <a:r>
              <a:rPr lang="es-ES" sz="2000" b="1" noProof="1"/>
              <a:t/>
            </a:r>
            <a:br>
              <a:rPr lang="es-ES" sz="2000" b="1" noProof="1"/>
            </a:br>
            <a:endParaRPr lang="es-MX" sz="2000" b="1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1453202"/>
              </p:ext>
            </p:extLst>
          </p:nvPr>
        </p:nvGraphicFramePr>
        <p:xfrm>
          <a:off x="911425" y="720260"/>
          <a:ext cx="4176464" cy="5373034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9333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31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5717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3° </a:t>
                      </a:r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0758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Sistema Intermunicipal de Aguas y Saneamiento de Matamoros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98.28%</a:t>
                      </a:r>
                      <a:endParaRPr lang="es-MX" sz="14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0758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Sistema Intermunicipal de Aguas y Saneamiento de Monclova-Frontera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99.28%</a:t>
                      </a:r>
                      <a:endParaRPr lang="es-MX" sz="14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0758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Sistema Intermunicipal de Aguas y Saneamiento de Morelos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92.75%</a:t>
                      </a:r>
                      <a:endParaRPr lang="es-MX" sz="14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728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Sistema Intermunicipal de Aguas y Saneamiento de Parras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87.68%</a:t>
                      </a:r>
                      <a:endParaRPr lang="es-MX" sz="14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728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Sistema Intermunicipal de Aguas y Saneamiento de Piedras Negras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99.28%</a:t>
                      </a:r>
                      <a:endParaRPr lang="es-MX" sz="14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728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Sistema Intermunicipal de Aguas y Saneamiento de Sabinas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97.83%</a:t>
                      </a:r>
                      <a:endParaRPr lang="es-MX" sz="14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98643">
                <a:tc>
                  <a:txBody>
                    <a:bodyPr/>
                    <a:lstStyle/>
                    <a:p>
                      <a:pPr algn="l" rtl="0" fontAlgn="t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Sistema Intermunicipal de Aguas y Saneamiento de Sabinas- San Juan de Sabinas- </a:t>
                      </a:r>
                      <a:r>
                        <a:rPr lang="es-MX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Múzquiz</a:t>
                      </a:r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Progreso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94.93%</a:t>
                      </a:r>
                      <a:endParaRPr lang="es-MX" sz="14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728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Sistema Intermunicipal de Aguas y Saneamiento de San Buenaventura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97.10%</a:t>
                      </a:r>
                      <a:endParaRPr lang="es-MX" sz="14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7728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Sistema Intermunicipal de Aguas y Saneamiento de San Pedro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94.93%</a:t>
                      </a:r>
                      <a:endParaRPr lang="es-MX" sz="14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5295439"/>
              </p:ext>
            </p:extLst>
          </p:nvPr>
        </p:nvGraphicFramePr>
        <p:xfrm>
          <a:off x="5879976" y="1019720"/>
          <a:ext cx="4392488" cy="219325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0776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48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14895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Sujeto</a:t>
                      </a:r>
                      <a:r>
                        <a:rPr lang="es-MX" baseline="0" dirty="0" smtClean="0"/>
                        <a:t> Obligado</a:t>
                      </a:r>
                      <a:endParaRPr lang="es-MX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3°</a:t>
                      </a:r>
                      <a:endParaRPr lang="es-MX" dirty="0" smtClean="0"/>
                    </a:p>
                    <a:p>
                      <a:pPr algn="ctr"/>
                      <a:r>
                        <a:rPr lang="es-MX" dirty="0" smtClean="0"/>
                        <a:t>Trimestre</a:t>
                      </a: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0058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Sistema Intermunicipal de Aguas y Saneamiento de Torreón 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100%</a:t>
                      </a:r>
                      <a:endParaRPr lang="es-MX" sz="14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830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Sistema Intermunicipal de Aguas y Saneamiento de Torreón- Matamoros- Viesca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/>
                        <a:t>94.93%</a:t>
                      </a:r>
                      <a:endParaRPr lang="es-MX" sz="14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9423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upo 7"/>
          <p:cNvGrpSpPr>
            <a:grpSpLocks/>
          </p:cNvGrpSpPr>
          <p:nvPr/>
        </p:nvGrpSpPr>
        <p:grpSpPr bwMode="auto">
          <a:xfrm>
            <a:off x="2103687" y="1772816"/>
            <a:ext cx="7819776" cy="4759325"/>
            <a:chOff x="1095302" y="1635125"/>
            <a:chExt cx="7143895" cy="4759631"/>
          </a:xfrm>
        </p:grpSpPr>
        <p:pic>
          <p:nvPicPr>
            <p:cNvPr id="12298" name="Imagen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5302" y="1635125"/>
              <a:ext cx="7143895" cy="4759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9" name="Imagen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3005" y="2423978"/>
              <a:ext cx="2721816" cy="2889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1009" name="AutoShape 49"/>
          <p:cNvSpPr>
            <a:spLocks noChangeArrowheads="1"/>
          </p:cNvSpPr>
          <p:nvPr/>
        </p:nvSpPr>
        <p:spPr bwMode="gray">
          <a:xfrm>
            <a:off x="6559550" y="-458788"/>
            <a:ext cx="3352800" cy="990601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88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굴림" panose="020B0600000101010101" pitchFamily="34" charset="-127"/>
              </a:rPr>
              <a:t>INDICE</a:t>
            </a:r>
          </a:p>
        </p:txBody>
      </p:sp>
      <p:sp>
        <p:nvSpPr>
          <p:cNvPr id="40980" name="AutoShape 20"/>
          <p:cNvSpPr>
            <a:spLocks noChangeArrowheads="1"/>
          </p:cNvSpPr>
          <p:nvPr/>
        </p:nvSpPr>
        <p:spPr bwMode="gray">
          <a:xfrm>
            <a:off x="3768726" y="4416426"/>
            <a:ext cx="4854575" cy="633413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>
                        <a:gamma/>
                        <a:shade val="46275"/>
                        <a:invGamma/>
                      </a:schemeClr>
                    </a:gs>
                    <a:gs pos="50000">
                      <a:schemeClr val="accent2"/>
                    </a:gs>
                    <a:gs pos="100000">
                      <a:schemeClr val="accent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en-US" altLang="ko-KR" b="1" dirty="0">
              <a:latin typeface="+mn-lt"/>
              <a:ea typeface="굴림" panose="020B0600000101010101" pitchFamily="34" charset="-127"/>
            </a:endParaRPr>
          </a:p>
        </p:txBody>
      </p:sp>
      <p:sp>
        <p:nvSpPr>
          <p:cNvPr id="41023" name="AutoShape 63"/>
          <p:cNvSpPr>
            <a:spLocks noChangeArrowheads="1"/>
          </p:cNvSpPr>
          <p:nvPr/>
        </p:nvSpPr>
        <p:spPr bwMode="gray">
          <a:xfrm>
            <a:off x="3157538" y="4429126"/>
            <a:ext cx="620712" cy="581025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en-US" altLang="ko-KR" b="1" dirty="0">
              <a:solidFill>
                <a:schemeClr val="bg1"/>
              </a:solidFill>
              <a:latin typeface="+mn-lt"/>
              <a:ea typeface="굴림" panose="020B0600000101010101" pitchFamily="34" charset="-127"/>
            </a:endParaRPr>
          </a:p>
        </p:txBody>
      </p:sp>
      <p:sp>
        <p:nvSpPr>
          <p:cNvPr id="41026" name="AutoShape 66"/>
          <p:cNvSpPr>
            <a:spLocks noChangeArrowheads="1"/>
          </p:cNvSpPr>
          <p:nvPr/>
        </p:nvSpPr>
        <p:spPr bwMode="gray">
          <a:xfrm>
            <a:off x="3157538" y="5257801"/>
            <a:ext cx="620712" cy="581025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en-US" altLang="ko-KR" b="1" dirty="0">
              <a:solidFill>
                <a:schemeClr val="bg1"/>
              </a:solidFill>
              <a:latin typeface="+mn-lt"/>
              <a:ea typeface="굴림" panose="020B0600000101010101" pitchFamily="34" charset="-127"/>
            </a:endParaRPr>
          </a:p>
        </p:txBody>
      </p:sp>
      <p:sp>
        <p:nvSpPr>
          <p:cNvPr id="40974" name="AutoShape 14"/>
          <p:cNvSpPr>
            <a:spLocks noChangeArrowheads="1"/>
          </p:cNvSpPr>
          <p:nvPr/>
        </p:nvSpPr>
        <p:spPr bwMode="gray">
          <a:xfrm>
            <a:off x="7311337" y="2083780"/>
            <a:ext cx="2535238" cy="633412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s-MX" altLang="ko-KR" sz="2000" b="1" dirty="0">
                <a:solidFill>
                  <a:schemeClr val="bg1"/>
                </a:solidFill>
                <a:latin typeface="+mn-lt"/>
                <a:ea typeface="굴림" panose="020B0600000101010101" pitchFamily="34" charset="-127"/>
              </a:rPr>
              <a:t>Metodología</a:t>
            </a:r>
          </a:p>
        </p:txBody>
      </p:sp>
      <p:sp>
        <p:nvSpPr>
          <p:cNvPr id="40979" name="AutoShape 19"/>
          <p:cNvSpPr>
            <a:spLocks noChangeArrowheads="1"/>
          </p:cNvSpPr>
          <p:nvPr/>
        </p:nvSpPr>
        <p:spPr bwMode="gray">
          <a:xfrm>
            <a:off x="7223126" y="3596121"/>
            <a:ext cx="2689225" cy="633412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s-MX" altLang="ko-KR" sz="2000" b="1" dirty="0">
                <a:solidFill>
                  <a:schemeClr val="bg1"/>
                </a:solidFill>
                <a:latin typeface="+mn-lt"/>
                <a:ea typeface="굴림" panose="020B0600000101010101" pitchFamily="34" charset="-127"/>
              </a:rPr>
              <a:t>Resultados por </a:t>
            </a:r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s-MX" altLang="ko-KR" sz="2000" b="1" dirty="0">
                <a:solidFill>
                  <a:schemeClr val="bg1"/>
                </a:solidFill>
                <a:latin typeface="+mn-lt"/>
                <a:ea typeface="굴림" panose="020B0600000101010101" pitchFamily="34" charset="-127"/>
              </a:rPr>
              <a:t>dependencia</a:t>
            </a:r>
            <a:endParaRPr kumimoji="1" lang="en-US" altLang="ko-KR" sz="2000" b="1" dirty="0">
              <a:solidFill>
                <a:schemeClr val="bg1"/>
              </a:solidFill>
              <a:latin typeface="+mn-lt"/>
              <a:ea typeface="굴림" panose="020B0600000101010101" pitchFamily="34" charset="-127"/>
            </a:endParaRPr>
          </a:p>
        </p:txBody>
      </p:sp>
      <p:sp>
        <p:nvSpPr>
          <p:cNvPr id="40981" name="AutoShape 21"/>
          <p:cNvSpPr>
            <a:spLocks noChangeArrowheads="1"/>
          </p:cNvSpPr>
          <p:nvPr/>
        </p:nvSpPr>
        <p:spPr bwMode="gray">
          <a:xfrm>
            <a:off x="7223125" y="5259222"/>
            <a:ext cx="2700338" cy="633412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>
                        <a:gamma/>
                        <a:shade val="46275"/>
                        <a:invGamma/>
                      </a:schemeClr>
                    </a:gs>
                    <a:gs pos="50000">
                      <a:schemeClr val="accent2"/>
                    </a:gs>
                    <a:gs pos="100000">
                      <a:schemeClr val="accent2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ko-KR" sz="2000" b="1" dirty="0" err="1">
                <a:solidFill>
                  <a:schemeClr val="bg1"/>
                </a:solidFill>
                <a:ea typeface="굴림" panose="020B0600000101010101" pitchFamily="34" charset="-127"/>
              </a:rPr>
              <a:t>Porcentaje</a:t>
            </a:r>
            <a:endParaRPr kumimoji="1" lang="en-US" altLang="ko-KR" sz="2000" b="1" dirty="0">
              <a:solidFill>
                <a:schemeClr val="bg1"/>
              </a:solidFill>
              <a:ea typeface="굴림" panose="020B0600000101010101" pitchFamily="34" charset="-127"/>
            </a:endParaRPr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ko-KR" sz="2000" b="1" dirty="0">
                <a:solidFill>
                  <a:schemeClr val="bg1"/>
                </a:solidFill>
                <a:ea typeface="굴림" panose="020B0600000101010101" pitchFamily="34" charset="-127"/>
              </a:rPr>
              <a:t> </a:t>
            </a:r>
            <a:r>
              <a:rPr kumimoji="1" lang="en-US" altLang="ko-KR" sz="2000" b="1" dirty="0" err="1">
                <a:solidFill>
                  <a:schemeClr val="bg1"/>
                </a:solidFill>
                <a:ea typeface="굴림" panose="020B0600000101010101" pitchFamily="34" charset="-127"/>
              </a:rPr>
              <a:t>generales</a:t>
            </a:r>
            <a:endParaRPr kumimoji="1" lang="en-US" altLang="ko-KR" sz="2000" b="1" dirty="0">
              <a:solidFill>
                <a:schemeClr val="bg1"/>
              </a:solidFill>
              <a:ea typeface="굴림" panose="020B0600000101010101" pitchFamily="34" charset="-127"/>
            </a:endParaRPr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1" lang="en-US" altLang="ko-KR" sz="2000" b="1" dirty="0">
              <a:solidFill>
                <a:schemeClr val="bg1"/>
              </a:solidFill>
              <a:latin typeface="+mn-lt"/>
              <a:ea typeface="굴림" panose="020B0600000101010101" pitchFamily="34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-6198"/>
            <a:ext cx="34340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600" b="1" noProof="1">
                <a:solidFill>
                  <a:schemeClr val="bg1"/>
                </a:solidFill>
              </a:rPr>
              <a:t>Paramunicipales </a:t>
            </a:r>
            <a:endParaRPr lang="es-MX" sz="3600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4865538"/>
              </p:ext>
            </p:extLst>
          </p:nvPr>
        </p:nvGraphicFramePr>
        <p:xfrm>
          <a:off x="839416" y="1268760"/>
          <a:ext cx="4824536" cy="4608514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3884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60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99315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3° </a:t>
                      </a:r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6662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Sistema para el Desarrollo Integral de la Familia - DIF Saltillo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100%</a:t>
                      </a:r>
                      <a:endParaRPr lang="es-MX" sz="16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1725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Dirección de Pensiones Saltillo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93.75%</a:t>
                      </a:r>
                      <a:endParaRPr lang="es-MX" sz="16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1725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Municipal de Cultura Saltillo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88.28%</a:t>
                      </a:r>
                      <a:endParaRPr lang="es-MX" sz="16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1725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Municipal de Planeación Saltillo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92.97%</a:t>
                      </a:r>
                      <a:endParaRPr lang="es-MX" sz="16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1725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Municipal de Transporte Saltillo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96.09%</a:t>
                      </a:r>
                      <a:endParaRPr lang="es-MX" sz="16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1725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Consejo Promotor de la Reserva Territorial de </a:t>
                      </a:r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Torreón (COPRODER)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96.09%</a:t>
                      </a:r>
                      <a:endParaRPr lang="es-MX" sz="16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3912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Sistema para el Desarrollo Integral de la Familia - DIF Torreón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97.66%</a:t>
                      </a:r>
                      <a:endParaRPr lang="es-MX" sz="16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Rectángulo 4"/>
          <p:cNvSpPr/>
          <p:nvPr/>
        </p:nvSpPr>
        <p:spPr>
          <a:xfrm>
            <a:off x="7176120" y="240023"/>
            <a:ext cx="48965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noProof="1"/>
              <a:t>Promedio  Paramunicipales </a:t>
            </a:r>
            <a:r>
              <a:rPr lang="es-ES" sz="2000" b="1" noProof="1" smtClean="0"/>
              <a:t>93.47%</a:t>
            </a:r>
            <a:endParaRPr lang="es-MX" sz="2000" b="1" dirty="0"/>
          </a:p>
        </p:txBody>
      </p:sp>
      <p:graphicFrame>
        <p:nvGraphicFramePr>
          <p:cNvPr id="10" name="Gráfico 9"/>
          <p:cNvGraphicFramePr/>
          <p:nvPr>
            <p:extLst>
              <p:ext uri="{D42A27DB-BD31-4B8C-83A1-F6EECF244321}">
                <p14:modId xmlns:p14="http://schemas.microsoft.com/office/powerpoint/2010/main" val="889767593"/>
              </p:ext>
            </p:extLst>
          </p:nvPr>
        </p:nvGraphicFramePr>
        <p:xfrm>
          <a:off x="6096000" y="1268760"/>
          <a:ext cx="5243592" cy="42484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35522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1334854"/>
              </p:ext>
            </p:extLst>
          </p:nvPr>
        </p:nvGraphicFramePr>
        <p:xfrm>
          <a:off x="3434017" y="836712"/>
          <a:ext cx="5090367" cy="5217061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5751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51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69856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3° </a:t>
                      </a:r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2235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Insitituto Muncipal de Pensiones Torreón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97.66%</a:t>
                      </a:r>
                      <a:endParaRPr lang="es-MX" sz="16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2235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Insituto Municipal de la Mujer de Torreón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78.13%</a:t>
                      </a:r>
                      <a:endParaRPr lang="es-MX" sz="16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854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Municipal de Planeación y Competitividad Torreón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96.88%</a:t>
                      </a:r>
                      <a:endParaRPr lang="es-MX" sz="16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854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Municipal del Deporte Torreón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93.75%</a:t>
                      </a:r>
                      <a:endParaRPr lang="es-MX" sz="16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854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Sistema Integral de Mantenimiento </a:t>
                      </a:r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Vial </a:t>
                      </a:r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 Torreón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90.63%</a:t>
                      </a:r>
                      <a:endParaRPr lang="es-MX" sz="16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854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Comisaría de Seguridad y Protección de Monclova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96.88</a:t>
                      </a:r>
                      <a:endParaRPr lang="es-MX" sz="16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941957981"/>
                  </a:ext>
                </a:extLst>
              </a:tr>
              <a:tr h="60854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Dirección Municipal de Pensiones de Monclova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89.84%</a:t>
                      </a:r>
                      <a:endParaRPr lang="es-MX" sz="16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Rectángulo 3"/>
          <p:cNvSpPr/>
          <p:nvPr/>
        </p:nvSpPr>
        <p:spPr>
          <a:xfrm>
            <a:off x="0" y="0"/>
            <a:ext cx="34340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600" b="1" noProof="1">
                <a:solidFill>
                  <a:schemeClr val="bg1"/>
                </a:solidFill>
              </a:rPr>
              <a:t>Paramunicipales </a:t>
            </a:r>
            <a:endParaRPr lang="es-MX" sz="3600" b="1" dirty="0">
              <a:solidFill>
                <a:schemeClr val="bg1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7320136" y="116632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2000" b="1" noProof="1"/>
              <a:t>Promedio  Paramunicipales </a:t>
            </a:r>
            <a:r>
              <a:rPr lang="es-ES" sz="2000" b="1" noProof="1" smtClean="0"/>
              <a:t>93.47%</a:t>
            </a:r>
            <a:endParaRPr lang="es-MX" sz="2000" b="1" dirty="0"/>
          </a:p>
        </p:txBody>
      </p:sp>
    </p:spTree>
    <p:extLst>
      <p:ext uri="{BB962C8B-B14F-4D97-AF65-F5344CB8AC3E}">
        <p14:creationId xmlns:p14="http://schemas.microsoft.com/office/powerpoint/2010/main" val="3363904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63352" y="-16076"/>
            <a:ext cx="11593288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000" b="1" noProof="1">
                <a:solidFill>
                  <a:schemeClr val="bg1"/>
                </a:solidFill>
              </a:rPr>
              <a:t>Sindicatos     </a:t>
            </a:r>
            <a:r>
              <a:rPr lang="es-ES" noProof="1"/>
              <a:t>                                                                                                  </a:t>
            </a:r>
            <a:r>
              <a:rPr lang="es-ES" sz="2000" b="1" noProof="1"/>
              <a:t>Promedio  Sindicatos </a:t>
            </a:r>
            <a:r>
              <a:rPr lang="es-ES" sz="2000" b="1" noProof="1" smtClean="0"/>
              <a:t>49.01%</a:t>
            </a:r>
            <a:r>
              <a:rPr lang="es-ES" sz="2000" b="1" noProof="1"/>
              <a:t/>
            </a:r>
            <a:br>
              <a:rPr lang="es-ES" sz="2000" b="1" noProof="1"/>
            </a:br>
            <a:r>
              <a:rPr lang="es-ES" noProof="1"/>
              <a:t> </a:t>
            </a:r>
            <a:endParaRPr lang="es-MX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2437320"/>
              </p:ext>
            </p:extLst>
          </p:nvPr>
        </p:nvGraphicFramePr>
        <p:xfrm>
          <a:off x="695400" y="1130158"/>
          <a:ext cx="4824536" cy="4819484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3884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60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5548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3° 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0595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Sindicato Único Estatal de los Trabajadores al Servicio del Sistema para el Desarrollo Integral de la Familia (Sindicato DIF)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81.03%</a:t>
                      </a:r>
                      <a:endParaRPr lang="es-MX" sz="16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9062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Sindicato Único de Empleados y Trabajadores al Servicio del Republicano Ayuntamiento de Torreón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51.72%</a:t>
                      </a:r>
                      <a:endParaRPr lang="es-MX" sz="16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15062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Sindicato Único de Trabajadores al servicio del Municipio de San Pedro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48.28%</a:t>
                      </a:r>
                      <a:endParaRPr lang="es-MX" sz="16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076">
                <a:tc>
                  <a:txBody>
                    <a:bodyPr/>
                    <a:lstStyle/>
                    <a:p>
                      <a:endParaRPr lang="es-MX" sz="1400" b="0" i="0" kern="120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r>
                        <a:rPr lang="es-MX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Sindicato Nacional de Trabajadores de la Educación # 35 (SNTE 35)</a:t>
                      </a:r>
                    </a:p>
                    <a:p>
                      <a:pPr algn="l" rtl="0" fontAlgn="b"/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24.14%</a:t>
                      </a:r>
                      <a:endParaRPr lang="es-MX" sz="16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122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Sindicato Nacional de Trabajadores de la Educación # 38 (SNTE38)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81.03%</a:t>
                      </a:r>
                      <a:endParaRPr lang="es-MX" sz="16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2659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Sindicato Único de Trabajadores del Gobierno del Estado (SUSTGE)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56.9%</a:t>
                      </a:r>
                      <a:endParaRPr lang="es-MX" sz="16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2779599191"/>
              </p:ext>
            </p:extLst>
          </p:nvPr>
        </p:nvGraphicFramePr>
        <p:xfrm>
          <a:off x="6672064" y="1412776"/>
          <a:ext cx="5252132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69883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0"/>
            <a:ext cx="1219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noProof="1">
                <a:solidFill>
                  <a:schemeClr val="bg1"/>
                </a:solidFill>
              </a:rPr>
              <a:t>Asociaciones Civiles </a:t>
            </a:r>
            <a:r>
              <a:rPr lang="es-ES" b="1" noProof="1">
                <a:solidFill>
                  <a:schemeClr val="bg1"/>
                </a:solidFill>
              </a:rPr>
              <a:t>                                                                                            </a:t>
            </a:r>
            <a:r>
              <a:rPr lang="es-ES" b="1" noProof="1"/>
              <a:t>Promedio  Asociaciones Civiles </a:t>
            </a:r>
            <a:r>
              <a:rPr lang="es-ES" b="1" noProof="1" smtClean="0"/>
              <a:t>84.67%</a:t>
            </a:r>
            <a:r>
              <a:rPr lang="es-ES" b="1" noProof="1"/>
              <a:t/>
            </a:r>
            <a:br>
              <a:rPr lang="es-ES" b="1" noProof="1"/>
            </a:br>
            <a:r>
              <a:rPr lang="es-ES" sz="1200" noProof="1"/>
              <a:t>    </a:t>
            </a:r>
            <a:endParaRPr lang="es-MX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0568840"/>
              </p:ext>
            </p:extLst>
          </p:nvPr>
        </p:nvGraphicFramePr>
        <p:xfrm>
          <a:off x="623392" y="1556792"/>
          <a:ext cx="4206241" cy="3170259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9542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20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5963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3° </a:t>
                      </a:r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38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Centro Cultural </a:t>
                      </a:r>
                      <a:r>
                        <a:rPr lang="es-MX" sz="1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Arocena</a:t>
                      </a:r>
                      <a:r>
                        <a:rPr lang="es-MX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Laguna A.C.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100%</a:t>
                      </a:r>
                      <a:endParaRPr lang="es-MX" sz="16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Artesénica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50%</a:t>
                      </a:r>
                      <a:endParaRPr lang="es-MX" sz="16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Cluster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86.67%</a:t>
                      </a:r>
                      <a:endParaRPr lang="es-MX" sz="16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939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Centro De Rehabilitación Infantil Teletón Coahuila (CRIT)</a:t>
                      </a:r>
                      <a:endParaRPr lang="es-MX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96.67%</a:t>
                      </a:r>
                      <a:endParaRPr lang="es-MX" sz="16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598119294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Teatro Nazas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90%</a:t>
                      </a:r>
                      <a:endParaRPr lang="es-MX" sz="1600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2859990362"/>
              </p:ext>
            </p:extLst>
          </p:nvPr>
        </p:nvGraphicFramePr>
        <p:xfrm>
          <a:off x="5591944" y="1556792"/>
          <a:ext cx="5648176" cy="30693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75105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151784" y="0"/>
            <a:ext cx="49685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000" b="1" noProof="1"/>
              <a:t>Promedios Generales</a:t>
            </a:r>
            <a:endParaRPr lang="es-MX" sz="4000" b="1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6893406"/>
              </p:ext>
            </p:extLst>
          </p:nvPr>
        </p:nvGraphicFramePr>
        <p:xfrm>
          <a:off x="1127448" y="1268760"/>
          <a:ext cx="4397061" cy="3662311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9542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28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5963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Sujetos</a:t>
                      </a:r>
                      <a:r>
                        <a:rPr lang="es-MX" baseline="0" dirty="0"/>
                        <a:t> Obligados</a:t>
                      </a:r>
                      <a:endParaRPr lang="es-MX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aseline="0" dirty="0" smtClean="0"/>
                        <a:t>3° </a:t>
                      </a:r>
                      <a:r>
                        <a:rPr lang="es-MX" baseline="0" dirty="0" smtClean="0"/>
                        <a:t>Trimestre</a:t>
                      </a:r>
                      <a:endParaRPr lang="es-MX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38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Legislativo</a:t>
                      </a:r>
                    </a:p>
                  </a:txBody>
                  <a:tcPr marL="428625" marR="0" marT="0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 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Judicial</a:t>
                      </a:r>
                    </a:p>
                  </a:txBody>
                  <a:tcPr marL="428625" marR="0" marT="0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Ejecutivo</a:t>
                      </a:r>
                    </a:p>
                  </a:txBody>
                  <a:tcPr marL="428625" marR="0" marT="0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98.56%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Descentralizado</a:t>
                      </a:r>
                    </a:p>
                  </a:txBody>
                  <a:tcPr marL="428625" marR="0" marT="0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96.36%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Universidades y Centros Educativos</a:t>
                      </a:r>
                    </a:p>
                  </a:txBody>
                  <a:tcPr marL="428625" marR="0" marT="0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91.96%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59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Municipios</a:t>
                      </a:r>
                    </a:p>
                  </a:txBody>
                  <a:tcPr marL="428625" marR="0" marT="0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88.49%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7606782"/>
              </p:ext>
            </p:extLst>
          </p:nvPr>
        </p:nvGraphicFramePr>
        <p:xfrm>
          <a:off x="6651212" y="1268761"/>
          <a:ext cx="4485347" cy="3813905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1502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5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55682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Sujetos</a:t>
                      </a:r>
                      <a:r>
                        <a:rPr lang="es-MX" baseline="0" dirty="0"/>
                        <a:t> Obligados</a:t>
                      </a:r>
                      <a:endParaRPr lang="es-MX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aseline="0" dirty="0" smtClean="0"/>
                        <a:t>3° </a:t>
                      </a:r>
                      <a:r>
                        <a:rPr lang="es-MX" baseline="0" dirty="0"/>
                        <a:t>Trimestre</a:t>
                      </a:r>
                      <a:endParaRPr lang="es-MX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5091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Organismos</a:t>
                      </a:r>
                      <a:r>
                        <a:rPr lang="es-MX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Autónomos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8625" marR="0" marT="0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98.57%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9702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Partidos</a:t>
                      </a:r>
                      <a:r>
                        <a:rPr lang="es-MX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Políticos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8625" marR="0" marT="0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88.23%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201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Sistemas</a:t>
                      </a:r>
                      <a:r>
                        <a:rPr lang="es-MX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Municipales de Agua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8625" marR="0" marT="0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91.27%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201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Paramunicipales</a:t>
                      </a:r>
                    </a:p>
                  </a:txBody>
                  <a:tcPr marL="428625" marR="0" marT="0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90.79%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9702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Sindicatos</a:t>
                      </a:r>
                    </a:p>
                  </a:txBody>
                  <a:tcPr marL="428625" marR="0" marT="0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49.01%  </a:t>
                      </a:r>
                      <a:r>
                        <a:rPr lang="es-MX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9702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Asociaciones</a:t>
                      </a:r>
                      <a:r>
                        <a:rPr lang="es-MX" sz="1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Civiles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28625" marR="0" marT="0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84.67%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786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191344" y="836712"/>
            <a:ext cx="1173245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dirty="0"/>
              <a:t>El Instituto Coahuilense de Acceso a la Información Pública a través de la Dirección de Cumplimiento y Responsabilidades revisa las páginas de los sujetos obligados trimestralmente.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dirty="0"/>
              <a:t>Los sujetos obligados cuentan con cinco días hábiles a partir del termino del trimestre a evaluar para actualizar y retroalimentar sus portales de internet.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dirty="0"/>
              <a:t>La información considerada en la evaluaciones corresponden a lo establecido en el capítulo tercero de la Ley de Acceso a la Información Pública para el Estado de Coahuila de Zaragoza.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400" dirty="0"/>
              <a:t>Se califican en porcentaje del 0 al 100 asignando dos puntos si la información esta completa y actualizada (verde), un punto si la información esta desactualizada o incompleta (amarillo) y cero puntos si la información no esta publicada (rojo).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MX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MX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MX" sz="2400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7" t="5926" r="54630" b="52963"/>
          <a:stretch/>
        </p:blipFill>
        <p:spPr>
          <a:xfrm>
            <a:off x="10344472" y="3933056"/>
            <a:ext cx="1994076" cy="2459360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7439472" y="-99392"/>
            <a:ext cx="4752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800" b="1" dirty="0"/>
              <a:t>Metodología</a:t>
            </a:r>
          </a:p>
        </p:txBody>
      </p:sp>
    </p:spTree>
    <p:extLst>
      <p:ext uri="{BB962C8B-B14F-4D97-AF65-F5344CB8AC3E}">
        <p14:creationId xmlns:p14="http://schemas.microsoft.com/office/powerpoint/2010/main" val="220622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0" y="0"/>
            <a:ext cx="11136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noProof="1">
                <a:solidFill>
                  <a:schemeClr val="bg1"/>
                </a:solidFill>
              </a:rPr>
              <a:t>Poder Legislativo</a:t>
            </a:r>
            <a:endParaRPr lang="es-MX" sz="4000" b="1" dirty="0">
              <a:solidFill>
                <a:schemeClr val="bg1"/>
              </a:solidFill>
            </a:endParaRPr>
          </a:p>
        </p:txBody>
      </p:sp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2994297300"/>
              </p:ext>
            </p:extLst>
          </p:nvPr>
        </p:nvGraphicFramePr>
        <p:xfrm>
          <a:off x="5879976" y="1412776"/>
          <a:ext cx="5819091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3831751"/>
              </p:ext>
            </p:extLst>
          </p:nvPr>
        </p:nvGraphicFramePr>
        <p:xfrm>
          <a:off x="119336" y="2420888"/>
          <a:ext cx="5242256" cy="1535715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2667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54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7364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Sujeto</a:t>
                      </a:r>
                      <a:r>
                        <a:rPr lang="es-MX" baseline="0" dirty="0"/>
                        <a:t> Obligado</a:t>
                      </a:r>
                      <a:endParaRPr lang="es-MX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aseline="0" dirty="0" smtClean="0"/>
                        <a:t>3° </a:t>
                      </a:r>
                      <a:r>
                        <a:rPr lang="es-MX" baseline="0" dirty="0"/>
                        <a:t>Trimestre</a:t>
                      </a:r>
                      <a:endParaRPr lang="es-MX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0748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Auditoría</a:t>
                      </a:r>
                      <a:r>
                        <a:rPr lang="es-MX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Superior del </a:t>
                      </a:r>
                      <a:r>
                        <a:rPr lang="es-MX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Estado de Coahuila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760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Congreso</a:t>
                      </a:r>
                      <a:r>
                        <a:rPr lang="es-MX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del </a:t>
                      </a:r>
                      <a:r>
                        <a:rPr lang="es-MX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Estado de Coahuila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" name="CuadroTexto 10"/>
          <p:cNvSpPr txBox="1"/>
          <p:nvPr/>
        </p:nvSpPr>
        <p:spPr>
          <a:xfrm>
            <a:off x="7104112" y="75663"/>
            <a:ext cx="48245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noProof="1"/>
              <a:t>Promedio Poder Legislativo </a:t>
            </a:r>
            <a:r>
              <a:rPr lang="es-ES" sz="2400" b="1" noProof="1" smtClean="0"/>
              <a:t>100% </a:t>
            </a:r>
            <a:endParaRPr lang="es-MX" sz="2400" b="1" dirty="0"/>
          </a:p>
          <a:p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771108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0" y="0"/>
            <a:ext cx="11784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b="1" dirty="0">
                <a:solidFill>
                  <a:schemeClr val="bg1"/>
                </a:solidFill>
              </a:rPr>
              <a:t>Poder Judicial 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8704934"/>
              </p:ext>
            </p:extLst>
          </p:nvPr>
        </p:nvGraphicFramePr>
        <p:xfrm>
          <a:off x="263352" y="2492897"/>
          <a:ext cx="4645285" cy="1893172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8284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67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2199"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Sujeto</a:t>
                      </a:r>
                      <a:r>
                        <a:rPr lang="es-MX" baseline="0" dirty="0"/>
                        <a:t> Obligado</a:t>
                      </a:r>
                      <a:endParaRPr lang="es-MX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aseline="0" dirty="0" smtClean="0"/>
                        <a:t>3° </a:t>
                      </a:r>
                      <a:r>
                        <a:rPr lang="es-MX" baseline="0" dirty="0"/>
                        <a:t>Trimestre</a:t>
                      </a:r>
                      <a:endParaRPr lang="es-MX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9928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Poder Judicial del Estado de Coahuila de Zaragoza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646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Tribunal de Conciliación y Arbitraje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s-MX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rtl="0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rtl="0" fontAlgn="b"/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1" name="Gráfico 10"/>
          <p:cNvGraphicFramePr/>
          <p:nvPr>
            <p:extLst>
              <p:ext uri="{D42A27DB-BD31-4B8C-83A1-F6EECF244321}">
                <p14:modId xmlns:p14="http://schemas.microsoft.com/office/powerpoint/2010/main" val="2631927849"/>
              </p:ext>
            </p:extLst>
          </p:nvPr>
        </p:nvGraphicFramePr>
        <p:xfrm>
          <a:off x="5519936" y="1628800"/>
          <a:ext cx="6264696" cy="42488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CuadroTexto 11"/>
          <p:cNvSpPr txBox="1"/>
          <p:nvPr/>
        </p:nvSpPr>
        <p:spPr>
          <a:xfrm>
            <a:off x="7752184" y="153888"/>
            <a:ext cx="47718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noProof="1"/>
              <a:t>Promedio Poder </a:t>
            </a:r>
            <a:r>
              <a:rPr lang="es-ES" sz="2400" b="1" noProof="1" smtClean="0"/>
              <a:t>Judicial 100% </a:t>
            </a:r>
            <a:endParaRPr lang="es-MX" sz="2400" b="1" dirty="0"/>
          </a:p>
        </p:txBody>
      </p:sp>
    </p:spTree>
    <p:extLst>
      <p:ext uri="{BB962C8B-B14F-4D97-AF65-F5344CB8AC3E}">
        <p14:creationId xmlns:p14="http://schemas.microsoft.com/office/powerpoint/2010/main" val="261370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47328" y="0"/>
            <a:ext cx="10657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noProof="1">
                <a:solidFill>
                  <a:schemeClr val="bg1"/>
                </a:solidFill>
              </a:rPr>
              <a:t>Poder Ejecutivo                                     </a:t>
            </a:r>
            <a:r>
              <a:rPr lang="es-ES" sz="2400" b="1" noProof="1"/>
              <a:t>Promedio Ejecutivo </a:t>
            </a:r>
            <a:r>
              <a:rPr lang="es-ES" sz="2400" b="1" noProof="1" smtClean="0"/>
              <a:t>98.56% </a:t>
            </a:r>
            <a:endParaRPr lang="es-MX" sz="2400" b="1" dirty="0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688135"/>
              </p:ext>
            </p:extLst>
          </p:nvPr>
        </p:nvGraphicFramePr>
        <p:xfrm>
          <a:off x="335360" y="980729"/>
          <a:ext cx="4608512" cy="4501426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3123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50439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3° </a:t>
                      </a:r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369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Despacho del Titular de Ejecutivo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98.51%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5622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Dirección de Pensiones para los Trabajadores del Estado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99.22%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5622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Secetaría de Seguridad Pública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98.51%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293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de Cultura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98.51%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5622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de Desarrollo Rural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97.76%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5622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de Economía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187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de Educación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97.7%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1108490126"/>
              </p:ext>
            </p:extLst>
          </p:nvPr>
        </p:nvGraphicFramePr>
        <p:xfrm>
          <a:off x="5447928" y="1196752"/>
          <a:ext cx="6120680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02847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4230" y="0"/>
            <a:ext cx="11449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noProof="1">
                <a:solidFill>
                  <a:schemeClr val="bg1"/>
                </a:solidFill>
              </a:rPr>
              <a:t>Poder Ejecutivo                                         </a:t>
            </a:r>
            <a:r>
              <a:rPr lang="es-ES" sz="2400" b="1" noProof="1"/>
              <a:t>Promedio Ejecutivo </a:t>
            </a:r>
            <a:r>
              <a:rPr lang="es-ES" sz="2400" b="1" noProof="1" smtClean="0"/>
              <a:t>98.56% </a:t>
            </a:r>
            <a:endParaRPr lang="es-MX" sz="2400" b="1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3714364"/>
              </p:ext>
            </p:extLst>
          </p:nvPr>
        </p:nvGraphicFramePr>
        <p:xfrm>
          <a:off x="479376" y="980728"/>
          <a:ext cx="5269490" cy="468898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8559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35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23278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3°</a:t>
                      </a:r>
                      <a:endParaRPr lang="es-MX" sz="160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0858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de Finanzas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98.55%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6181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de Fiscalización y Rendición de Cuentas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95.52%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3939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de Gobierno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6181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de Inclusión y Desarrollo Social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97.01%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6181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de Infraestructura, Desarrollo Urbano y Movilidad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6181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de Medio Ambiente.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97.95%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96181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de Salud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99.33%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2009092"/>
              </p:ext>
            </p:extLst>
          </p:nvPr>
        </p:nvGraphicFramePr>
        <p:xfrm>
          <a:off x="6240016" y="1700808"/>
          <a:ext cx="5546459" cy="2664296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41689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74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69472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3° </a:t>
                      </a:r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938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de Turismo y Desarrollo de Pueblos Mágicos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98.51%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9379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de Vivienda y Ordenamiento Territorial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99.25%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78278300"/>
                  </a:ext>
                </a:extLst>
              </a:tr>
              <a:tr h="576065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Secretaría del Trabajo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99.25%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83276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0" y="-171400"/>
            <a:ext cx="121920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noProof="1">
                <a:solidFill>
                  <a:schemeClr val="bg1"/>
                </a:solidFill>
              </a:rPr>
              <a:t>Organismos </a:t>
            </a:r>
          </a:p>
          <a:p>
            <a:r>
              <a:rPr lang="es-ES" sz="2800" b="1" noProof="1">
                <a:solidFill>
                  <a:schemeClr val="bg1"/>
                </a:solidFill>
              </a:rPr>
              <a:t>Descentralizados</a:t>
            </a:r>
            <a:r>
              <a:rPr lang="es-ES" sz="2800" b="1" noProof="1"/>
              <a:t>     </a:t>
            </a:r>
            <a:r>
              <a:rPr lang="es-ES" sz="2800" b="1" noProof="1">
                <a:solidFill>
                  <a:schemeClr val="bg1"/>
                </a:solidFill>
              </a:rPr>
              <a:t>                                                   }}}}}}}}}}}}} </a:t>
            </a:r>
            <a:r>
              <a:rPr lang="es-ES" sz="2000" b="1" noProof="1"/>
              <a:t>Promedio Organismos </a:t>
            </a:r>
            <a:br>
              <a:rPr lang="es-ES" sz="2000" b="1" noProof="1"/>
            </a:br>
            <a:r>
              <a:rPr lang="es-ES" sz="2000" b="1" noProof="1"/>
              <a:t>                                                                                                                                                        </a:t>
            </a:r>
            <a:r>
              <a:rPr lang="es-ES" sz="2000" b="1" noProof="1" smtClean="0"/>
              <a:t>Descentralizados </a:t>
            </a:r>
            <a:r>
              <a:rPr lang="es-ES" sz="2000" b="1" noProof="1" smtClean="0"/>
              <a:t>96.36%</a:t>
            </a:r>
            <a:endParaRPr lang="es-MX" sz="2000" b="1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7829741"/>
              </p:ext>
            </p:extLst>
          </p:nvPr>
        </p:nvGraphicFramePr>
        <p:xfrm>
          <a:off x="335360" y="1090485"/>
          <a:ext cx="5040560" cy="4712505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9704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701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7863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3° 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78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Administración Fiscal General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7863"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Centro Cultural Vito Alessio Robles.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99.25%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78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Centro de Empoderamiento y Justicia de la Mujer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99.27%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78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Colegio de Bachilleres de Coahuila (COBAC)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96.67%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78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Colegio de Educación Profesional Técnica del Estado de Coahuila (CONALEP)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94.59%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78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Colegio de Estudios Cientificos y Tecnologícos (CECYTEC)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98.51%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786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Comisión de Busqueda del Estado de Coahuila de Zaragoza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97.01%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7859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Comisión Estatal de Aguas y Saneamiento (CEAS)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95.25%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3588314755"/>
              </p:ext>
            </p:extLst>
          </p:nvPr>
        </p:nvGraphicFramePr>
        <p:xfrm>
          <a:off x="6096000" y="1340768"/>
          <a:ext cx="5504160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10388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2225" y="-99392"/>
            <a:ext cx="11606811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noProof="1">
                <a:solidFill>
                  <a:schemeClr val="bg1"/>
                </a:solidFill>
              </a:rPr>
              <a:t>Organismos</a:t>
            </a:r>
          </a:p>
          <a:p>
            <a:r>
              <a:rPr lang="es-ES" sz="2400" b="1" noProof="1">
                <a:solidFill>
                  <a:schemeClr val="bg1"/>
                </a:solidFill>
              </a:rPr>
              <a:t> Descentralizados                                                                                                  </a:t>
            </a:r>
            <a:r>
              <a:rPr lang="es-ES" sz="2000" b="1" noProof="1"/>
              <a:t>Promedio Organismos </a:t>
            </a:r>
            <a:br>
              <a:rPr lang="es-ES" sz="2000" b="1" noProof="1"/>
            </a:br>
            <a:r>
              <a:rPr lang="es-ES" sz="2000" b="1" noProof="1"/>
              <a:t>                                                                                                                                                          Descentralizados </a:t>
            </a:r>
            <a:r>
              <a:rPr lang="es-ES" sz="2000" b="1" noProof="1" smtClean="0"/>
              <a:t>96.36% </a:t>
            </a:r>
            <a:endParaRPr lang="es-MX" sz="2000" b="1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8853127"/>
              </p:ext>
            </p:extLst>
          </p:nvPr>
        </p:nvGraphicFramePr>
        <p:xfrm>
          <a:off x="551384" y="1132425"/>
          <a:ext cx="5112568" cy="5029681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1858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66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1456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3° </a:t>
                      </a:r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1735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Comisión Estatal de Atención  Victimas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98.51%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14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Comisión Estatal para la Regulación de la Tenencia de la Tierra Urbana y Rústica de Coahuila (Certturc)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96.09%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14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Comisón Estatal de la Vivienda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99.25%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14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Consejo Editorial del Estado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99.25%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14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Consejo Estatal de Ciencia y Tecnología (COECYT)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99.25%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14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Coordinación General de Comunicación e Imagen Institucional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99.25%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1456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Insituto Coahuilense de la infraestructura Física Educativa (ICIFED)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96.27%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2145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Coahuilense de la Juventud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3022197"/>
              </p:ext>
            </p:extLst>
          </p:nvPr>
        </p:nvGraphicFramePr>
        <p:xfrm>
          <a:off x="6290444" y="1022275"/>
          <a:ext cx="5328592" cy="5112344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1786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99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0874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Sujeto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Obligado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3° </a:t>
                      </a:r>
                      <a:r>
                        <a:rPr lang="es-MX" sz="16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Trimestre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4071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Coahuilense de las Mujeres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214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Coahuilense de las Personas Adultas Mayores (ICOPAM)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98.51%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214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de Becas y Créditos Educativos del Estado de Coahuila de Zaragoza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91.79%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214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de Capacitación para el Trabajo (ICATEC)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97.01%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214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de Desarrollo Docente, Investigación Evaluación Educativa (IDDIEE)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96.27%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214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de Pensiones Para los Trabajadores al Servicio del Estado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87.31%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214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de Servicios, Rehabilitación y Educación Especial e Integral del Estado de Coahuila (ISSREEI)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3214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Instituto Estatal de Educación para Adultos (IEEA)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99.25%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9602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27729</TotalTime>
  <Words>1862</Words>
  <Application>Microsoft Office PowerPoint</Application>
  <PresentationFormat>Panorámica</PresentationFormat>
  <Paragraphs>546</Paragraphs>
  <Slides>24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굴림</vt:lpstr>
      <vt:lpstr>Wingdings 3</vt:lpstr>
      <vt:lpstr>Tema de Office</vt:lpstr>
      <vt:lpstr>Diagnóstico de Cumplimiento de la   Información Pública de Oficio.  3° Trimestre 2022.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Icai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vv28</dc:creator>
  <cp:lastModifiedBy>Usuario de Windows</cp:lastModifiedBy>
  <cp:revision>974</cp:revision>
  <cp:lastPrinted>2016-11-03T16:29:35Z</cp:lastPrinted>
  <dcterms:created xsi:type="dcterms:W3CDTF">2015-03-28T20:05:05Z</dcterms:created>
  <dcterms:modified xsi:type="dcterms:W3CDTF">2022-11-07T17:15:04Z</dcterms:modified>
</cp:coreProperties>
</file>